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DA8642E-D953-4DDA-ACF7-EE2D272406FA}">
  <a:tblStyle styleId="{7DA8642E-D953-4DDA-ACF7-EE2D272406F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Welcome to Group 12’s Final Presentation on our project e-bike. In this presentation we will discuss design choices and the final product.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e3f5bcc03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e3f5bcc03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258c1a5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5258c1a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2acdb17b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2acdb17b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516816bb6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516816bb6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16816bb6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16816bb6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16816bb6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516816bb6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Here we see the MCU with the Bluetooth and flash device. There is also a physical button on the PCB to allow a reset of the MCU.</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516816bb65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516816bb65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1200"/>
              </a:spcBef>
              <a:spcAft>
                <a:spcPts val="0"/>
              </a:spcAft>
              <a:buClr>
                <a:schemeClr val="dk1"/>
              </a:buClr>
              <a:buSzPts val="1100"/>
              <a:buFont typeface="Arial"/>
              <a:buNone/>
            </a:pPr>
            <a:r>
              <a:rPr lang="en"/>
              <a:t>This is the first iteration of the PCB that we have developed with a size of 175.6 mm by 148.7 mm. We used PCBway as the manufacturer because of the price and the speed of manufacturing and delivery, taking around 3 business days for this iteration. For future iterations of the design, the inductor size is too large for the footprint so the size can be brought down and there are not enough lanes to flash the MCU while soldered to the PCB. I’m sure other problems will appear as we test the parts being put onto the board. When testing the board, we will do it one part at a time such as with the MCU to ensure the connections are correct with the Bluetooth, for example.</a:t>
            </a:r>
            <a:endParaRPr/>
          </a:p>
          <a:p>
            <a:pPr indent="0" lvl="0" marL="0" rtl="0" algn="l">
              <a:lnSpc>
                <a:spcPct val="115000"/>
              </a:lnSpc>
              <a:spcBef>
                <a:spcPts val="1200"/>
              </a:spcBef>
              <a:spcAft>
                <a:spcPts val="0"/>
              </a:spcAft>
              <a:buClr>
                <a:schemeClr val="dk1"/>
              </a:buClr>
              <a:buSzPts val="1100"/>
              <a:buFont typeface="Arial"/>
              <a:buNone/>
            </a:pPr>
            <a:r>
              <a:rPr lang="en"/>
              <a:t>        	Here is the final iteration of the PCB which is smaller at 134 by 130 mm with the updates to the problems stated earlier. </a:t>
            </a:r>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e3f5bcc03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e3f5bcc03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e3f5bcc03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e3f5bcc03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e3f5bcc03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e3f5bcc03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516816bb65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516816bb65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team, group 12. We consist of two electrical engineers, Alex and Carlos, and two computer engineers, Christopher and Victor.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e3f5bcc03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e3f5bcc03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e3f5bcc0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e3f5bcc0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97db20691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597db20691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e3fa06bcd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e3fa06bcd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application’s technology had to be selected before designing or developing could begin.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Two approaches to development were considered: a web application and a smartphone application. While both </a:t>
            </a:r>
            <a:r>
              <a:rPr lang="en"/>
              <a:t>approaches presented their own arguments for why it should be taken, all points must be considered; including a smooth development process as well as ease-of-access.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web application </a:t>
            </a:r>
            <a:r>
              <a:rPr lang="en"/>
              <a:t>approach</a:t>
            </a:r>
            <a:r>
              <a:rPr lang="en"/>
              <a:t> would </a:t>
            </a:r>
            <a:r>
              <a:rPr lang="en"/>
              <a:t>provide</a:t>
            </a:r>
            <a:r>
              <a:rPr lang="en"/>
              <a:t> ease-of-access to the user by allowing it to be accessible on any device. This would not only means any internet-capable device could take advantage of the </a:t>
            </a:r>
            <a:r>
              <a:rPr lang="en"/>
              <a:t>application</a:t>
            </a:r>
            <a:r>
              <a:rPr lang="en"/>
              <a:t>, but also implies cross-platform capabilities. However, since this is a web application, it would require server hosting which prove not only tricky to accomplish, but also potentially introduce more cost into the project, since third-party hosting websites tend to charge users for hosting capabilities.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smartphone application approach would provide not only ease-of-access to the user, but also could prove to smoothen the development process. This approach would eliminate the need for server hosting, since the application would be downloaded to the user’s device. Although, smartphone applications are </a:t>
            </a:r>
            <a:r>
              <a:rPr lang="en"/>
              <a:t>relatively</a:t>
            </a:r>
            <a:r>
              <a:rPr lang="en"/>
              <a:t> newer technology compared to websites, and this can prove to provide less documentation/community support for issues that may arise.</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e3fa06bcd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e3fa06bcd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deliberation over the technology approach, the smartphone application was selected as the approach that supports the group’s requirements, greater so than the website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smartphone application development, a main technology needs to be selected in order to drive development. With a smartphone application, there are a few different choices.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iOS</a:t>
            </a:r>
            <a:endParaRPr/>
          </a:p>
          <a:p>
            <a:pPr indent="0" lvl="0" marL="0" rtl="0" algn="l">
              <a:spcBef>
                <a:spcPts val="0"/>
              </a:spcBef>
              <a:spcAft>
                <a:spcPts val="0"/>
              </a:spcAft>
              <a:buNone/>
            </a:pPr>
            <a:r>
              <a:rPr lang="en"/>
              <a:t>	-apple is big company and has great support and documentation</a:t>
            </a:r>
            <a:endParaRPr/>
          </a:p>
          <a:p>
            <a:pPr indent="0" lvl="0" marL="0" rtl="0" algn="l">
              <a:spcBef>
                <a:spcPts val="0"/>
              </a:spcBef>
              <a:spcAft>
                <a:spcPts val="0"/>
              </a:spcAft>
              <a:buNone/>
            </a:pPr>
            <a:r>
              <a:rPr lang="en"/>
              <a:t>Android</a:t>
            </a:r>
            <a:endParaRPr/>
          </a:p>
          <a:p>
            <a:pPr indent="0" lvl="0" marL="0" rtl="0" algn="l">
              <a:spcBef>
                <a:spcPts val="0"/>
              </a:spcBef>
              <a:spcAft>
                <a:spcPts val="0"/>
              </a:spcAft>
              <a:buNone/>
            </a:pPr>
            <a:r>
              <a:rPr lang="en"/>
              <a:t>	-android is open source and much more community friendly</a:t>
            </a:r>
            <a:endParaRPr/>
          </a:p>
          <a:p>
            <a:pPr indent="0" lvl="0" marL="0" rtl="0" algn="l">
              <a:spcBef>
                <a:spcPts val="0"/>
              </a:spcBef>
              <a:spcAft>
                <a:spcPts val="0"/>
              </a:spcAft>
              <a:buNone/>
            </a:pPr>
            <a:r>
              <a:rPr lang="en"/>
              <a:t>Flutter</a:t>
            </a:r>
            <a:endParaRPr/>
          </a:p>
          <a:p>
            <a:pPr indent="0" lvl="0" marL="0" rtl="0" algn="l">
              <a:spcBef>
                <a:spcPts val="0"/>
              </a:spcBef>
              <a:spcAft>
                <a:spcPts val="0"/>
              </a:spcAft>
              <a:buNone/>
            </a:pPr>
            <a:r>
              <a:rPr lang="en"/>
              <a:t>	-although a steep learning curve, it would prove the most useful due to (reasons on slide)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e3fa06bc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e3fa06bc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how since the bluetooth module we ended up using was ble, we needed a ble library and not something outdated like bluetooth 4.0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Mention that even though the permission for bluetooth is asked for and the connection with the bike is established all within the app, the device’s settings might still require tweaking for bluetooth to function properly (i.e. bluetooth somehow malfunctions and requires a functional reset in order to regain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iOS devices, permission must be granted to the application by the user in order to utilize bluetooth technology on the device, the location permissions library enables the developer to ask the user for permission to use the technologies on the device (not just location services like the name might imply)</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e3fa06bcd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e3fa06bcd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Figma.com is a great site that, for free, allowed the group to create a skeleton prototype design of the application itself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Mention that how ease of access and simple visuals were key factors when deciding what technology to use, and that mentality extends into the application design as well.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MORE MODULARITY, DONT SAY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as a tid bit, mention the color scheme and how its not only a good combination of colors, they also contrast well with another to increase accessibility and legibility. Also maybe mention it’s only appropriate for the school we all attend, UCF</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597db2069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597db2069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the application had a initial design the group wanted to achieve, the reality was that it was a little ambitious.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design choices were altered or even completely removed to not only save time on development, but to also make the user experience more logical.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Having a home page with buttons that lead to different screens that had different functions was a great idea, as it provided an extreme amount of overhead for feature additions in the future, if necessary.</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It was, however, unnecessary for there to be a separate page for each little feature the application had. Out of the executed features, there were just enough to fit comfortably on the heads-up-display without compromising legibility or simplicity.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these features were incorporated into the heads-up-display page, giving the user more direct access to the features rather than having to change pages.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proved to be a beneficial change not only for the user but also for development. Removing the need for a home page with multiple different pages also removed the need for Bluetooth device data to be passed between each page, back and forth, </a:t>
            </a:r>
            <a:endParaRPr/>
          </a:p>
          <a:p>
            <a:pPr indent="0" lvl="0" marL="0" rtl="0" algn="l">
              <a:spcBef>
                <a:spcPts val="0"/>
              </a:spcBef>
              <a:spcAft>
                <a:spcPts val="0"/>
              </a:spcAft>
              <a:buNone/>
            </a:pPr>
            <a:r>
              <a:rPr lang="en"/>
              <a:t>constantly.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Instead of the modular home page, a linear experience was opted for; starting </a:t>
            </a:r>
            <a:r>
              <a:rPr lang="en"/>
              <a:t>from the landing warning page, straight into Bluetooth connection, and, after a connection with the e-bike is established, can provide access to the new, combined heads-up-display.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516816bb65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516816bb65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flowchart of 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Actions are separated into categories in terms of where it takes you (point out diagram key and the colors)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Begins with warning page (plz read)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Leads into Bluetooth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features on bluetooth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Bluetooth page takes you to hud page when connection is established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features of hud page</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e3fa06bcd6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e3fa06bcd6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application has reached its final stage and is fully functional. The pages are built and the navigation through the app is as fluid and </a:t>
            </a:r>
            <a:r>
              <a:rPr lang="en"/>
              <a:t>intuitive</a:t>
            </a:r>
            <a:r>
              <a:rPr lang="en"/>
              <a:t> as expected, and the hud and bluetooth pages have been touched up to provide a more user-friendly experience.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heads up display now functions fully as intended, with a complete, two-way bluetooth connection </a:t>
            </a:r>
            <a:r>
              <a:rPr lang="en"/>
              <a:t>capable</a:t>
            </a:r>
            <a:r>
              <a:rPr lang="en"/>
              <a:t> of transmitting and receiving data. It is capable of transmitting a e-bike mode toggle and a user-selected LED color, as well as receiving speed and battery charge updates. Whenever a change is made, either by the user via mode or lights or by the e-bike via speed or battery, the screen is </a:t>
            </a:r>
            <a:r>
              <a:rPr lang="en"/>
              <a:t>automatically</a:t>
            </a:r>
            <a:r>
              <a:rPr lang="en"/>
              <a:t> updated to display the correct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application has been finished with the planned features in a timely manner in time for this final presentation. Unfortunately, the stretch goals we </a:t>
            </a:r>
            <a:r>
              <a:rPr lang="en"/>
              <a:t>initially</a:t>
            </a:r>
            <a:r>
              <a:rPr lang="en"/>
              <a:t> proposed were not able to come to fruition. Enough overhead was planned and implemented to allow for a cruise control feature, however we were not able to implement this due to time </a:t>
            </a:r>
            <a:r>
              <a:rPr lang="en"/>
              <a:t>constraints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Flutter was chosen to be a cross platform development environment. The application can be </a:t>
            </a:r>
            <a:r>
              <a:rPr lang="en"/>
              <a:t>compiled</a:t>
            </a:r>
            <a:r>
              <a:rPr lang="en"/>
              <a:t> and launched on both iOS and Android devices, and both can establish a two-way Bluetooth link with the e-bike. The Android side of the app is almost fully functional, still requiring some polishing.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516816bb6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516816bb6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motivation behind this project is mainly to contribute/meet the current modern expectations of electric bicycles.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Personal cars are a great choice for transportation in the United States</a:t>
            </a:r>
            <a:endParaRPr/>
          </a:p>
          <a:p>
            <a:pPr indent="0" lvl="0" marL="0" rtl="0" algn="l">
              <a:spcBef>
                <a:spcPts val="0"/>
              </a:spcBef>
              <a:spcAft>
                <a:spcPts val="0"/>
              </a:spcAft>
              <a:buNone/>
            </a:pPr>
            <a:r>
              <a:rPr lang="en"/>
              <a:t>	-Most cities/areas in the USA are very spread out and have strong road foundations to allow for gasoline-powered automobiles</a:t>
            </a:r>
            <a:endParaRPr/>
          </a:p>
          <a:p>
            <a:pPr indent="0" lvl="0" marL="0" rtl="0" algn="l">
              <a:spcBef>
                <a:spcPts val="0"/>
              </a:spcBef>
              <a:spcAft>
                <a:spcPts val="0"/>
              </a:spcAft>
              <a:buNone/>
            </a:pPr>
            <a:r>
              <a:rPr lang="en"/>
              <a:t>		-lack foundations for sidewalks occasionally</a:t>
            </a:r>
            <a:endParaRPr/>
          </a:p>
          <a:p>
            <a:pPr indent="0" lvl="0" marL="0" rtl="0" algn="l">
              <a:spcBef>
                <a:spcPts val="0"/>
              </a:spcBef>
              <a:spcAft>
                <a:spcPts val="0"/>
              </a:spcAft>
              <a:buNone/>
            </a:pPr>
            <a:r>
              <a:rPr lang="en"/>
              <a:t>	-This unfortunately renders other </a:t>
            </a:r>
            <a:r>
              <a:rPr lang="en"/>
              <a:t>transportation methods like walking or traditional bicycles either inconvenient or inefficient</a:t>
            </a:r>
            <a:endParaRPr/>
          </a:p>
          <a:p>
            <a:pPr indent="0" lvl="0" marL="0" rtl="0" algn="l">
              <a:spcBef>
                <a:spcPts val="0"/>
              </a:spcBef>
              <a:spcAft>
                <a:spcPts val="0"/>
              </a:spcAft>
              <a:buNone/>
            </a:pPr>
            <a:r>
              <a:rPr lang="en"/>
              <a:t>		-traditional bicycles can get tiring and can even be considered useless if people are not physically able to bike to their destination</a:t>
            </a:r>
            <a:endParaRPr/>
          </a:p>
          <a:p>
            <a:pPr indent="0" lvl="0" marL="0" rtl="0" algn="l">
              <a:spcBef>
                <a:spcPts val="0"/>
              </a:spcBef>
              <a:spcAft>
                <a:spcPts val="0"/>
              </a:spcAft>
              <a:buNone/>
            </a:pPr>
            <a:r>
              <a:rPr lang="en"/>
              <a:t>		-not the case in heavily urban areas like downtown areas with tightly packed buildings and large sidewalks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These are great supporting facts for why electric bicycles are growing in popularity</a:t>
            </a:r>
            <a:endParaRPr/>
          </a:p>
          <a:p>
            <a:pPr indent="0" lvl="0" marL="0" rtl="0" algn="l">
              <a:spcBef>
                <a:spcPts val="0"/>
              </a:spcBef>
              <a:spcAft>
                <a:spcPts val="0"/>
              </a:spcAft>
              <a:buNone/>
            </a:pPr>
            <a:r>
              <a:rPr lang="en"/>
              <a:t>	-they are a significantly cheaper alternative to cars</a:t>
            </a:r>
            <a:endParaRPr/>
          </a:p>
          <a:p>
            <a:pPr indent="0" lvl="0" marL="0" rtl="0" algn="l">
              <a:spcBef>
                <a:spcPts val="0"/>
              </a:spcBef>
              <a:spcAft>
                <a:spcPts val="0"/>
              </a:spcAft>
              <a:buNone/>
            </a:pPr>
            <a:r>
              <a:rPr lang="en"/>
              <a:t>		-may not require insurance</a:t>
            </a:r>
            <a:endParaRPr/>
          </a:p>
          <a:p>
            <a:pPr indent="0" lvl="0" marL="0" rtl="0" algn="l">
              <a:spcBef>
                <a:spcPts val="0"/>
              </a:spcBef>
              <a:spcAft>
                <a:spcPts val="0"/>
              </a:spcAft>
              <a:buNone/>
            </a:pPr>
            <a:r>
              <a:rPr lang="en"/>
              <a:t>		-certain categories of e-bikes do not require registration</a:t>
            </a:r>
            <a:endParaRPr/>
          </a:p>
          <a:p>
            <a:pPr indent="0" lvl="0" marL="0" rtl="0" algn="l">
              <a:spcBef>
                <a:spcPts val="0"/>
              </a:spcBef>
              <a:spcAft>
                <a:spcPts val="0"/>
              </a:spcAft>
              <a:buNone/>
            </a:pPr>
            <a:r>
              <a:rPr lang="en"/>
              <a:t>	-also incredibly easier and cheaper to maintain than cars</a:t>
            </a:r>
            <a:endParaRPr/>
          </a:p>
          <a:p>
            <a:pPr indent="0" lvl="0" marL="0" rtl="0" algn="l">
              <a:spcBef>
                <a:spcPts val="0"/>
              </a:spcBef>
              <a:spcAft>
                <a:spcPts val="0"/>
              </a:spcAft>
              <a:buNone/>
            </a:pPr>
            <a:r>
              <a:rPr lang="en"/>
              <a:t>		-cars can run up to multiple thousands of dollars to maintain/repair</a:t>
            </a:r>
            <a:endParaRPr/>
          </a:p>
          <a:p>
            <a:pPr indent="0" lvl="0" marL="0" rtl="0" algn="l">
              <a:spcBef>
                <a:spcPts val="0"/>
              </a:spcBef>
              <a:spcAft>
                <a:spcPts val="0"/>
              </a:spcAft>
              <a:buNone/>
            </a:pPr>
            <a:r>
              <a:rPr lang="en"/>
              <a:t>		-e-bikes are significantly cheaper in maintenance cost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With this project, we strive to either contribute to or meet expectations of modern e-bikes</a:t>
            </a:r>
            <a:endParaRPr/>
          </a:p>
          <a:p>
            <a:pPr indent="0" lvl="0" marL="0" rtl="0" algn="l">
              <a:spcBef>
                <a:spcPts val="0"/>
              </a:spcBef>
              <a:spcAft>
                <a:spcPts val="0"/>
              </a:spcAft>
              <a:buNone/>
            </a:pPr>
            <a:r>
              <a:rPr lang="en"/>
              <a:t>	-we are using modern technology to convert a traditional bicycle into an electric bicycle</a:t>
            </a:r>
            <a:endParaRPr/>
          </a:p>
          <a:p>
            <a:pPr indent="0" lvl="0" marL="0" rtl="0" algn="l">
              <a:spcBef>
                <a:spcPts val="0"/>
              </a:spcBef>
              <a:spcAft>
                <a:spcPts val="0"/>
              </a:spcAft>
              <a:buNone/>
            </a:pPr>
            <a:r>
              <a:rPr lang="en"/>
              <a:t>	-includes a smartphone application that connects to bicycle via bluetooth</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516816bb65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516816bb65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516816bb6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516816bb6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516816bb6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516816bb6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597db2069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597db2069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597db2069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597db2069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new skills like the reflow oven</a:t>
            </a:r>
            <a:endParaRPr/>
          </a:p>
          <a:p>
            <a:pPr indent="0" lvl="0" marL="0" rtl="0" algn="l">
              <a:spcBef>
                <a:spcPts val="0"/>
              </a:spcBef>
              <a:spcAft>
                <a:spcPts val="0"/>
              </a:spcAft>
              <a:buNone/>
            </a:pPr>
            <a:r>
              <a:rPr lang="en"/>
              <a:t>We overcame solder installation problems </a:t>
            </a:r>
            <a:r>
              <a:rPr lang="en"/>
              <a:t>though</a:t>
            </a:r>
            <a:r>
              <a:rPr lang="en"/>
              <a:t> pushing and not giving up</a:t>
            </a:r>
            <a:endParaRPr/>
          </a:p>
          <a:p>
            <a:pPr indent="0" lvl="0" marL="0" rtl="0" algn="l">
              <a:spcBef>
                <a:spcPts val="0"/>
              </a:spcBef>
              <a:spcAft>
                <a:spcPts val="0"/>
              </a:spcAft>
              <a:buNone/>
            </a:pPr>
            <a:r>
              <a:rPr lang="en"/>
              <a:t>PCB had issues such as footprints that were not readily available and had to be made ourselves and fixed in later iterations. We also had issues with ensuring that the correct  part was bought and that was overcome by </a:t>
            </a:r>
            <a:r>
              <a:rPr lang="en"/>
              <a:t>cross checking</a:t>
            </a:r>
            <a:r>
              <a:rPr lang="en"/>
              <a:t> datasheets from digikey or mouser with the footprint on EasyEDA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597db2069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597db2069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597db20691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597db20691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Cuts to make: </a:t>
            </a:r>
            <a:endParaRPr/>
          </a:p>
          <a:p>
            <a:pPr indent="-298450" lvl="0" marL="457200" rtl="0" algn="l">
              <a:spcBef>
                <a:spcPts val="0"/>
              </a:spcBef>
              <a:spcAft>
                <a:spcPts val="0"/>
              </a:spcAft>
              <a:buSzPts val="1100"/>
              <a:buChar char="-"/>
            </a:pPr>
            <a:r>
              <a:rPr lang="en"/>
              <a:t>after</a:t>
            </a:r>
            <a:r>
              <a:rPr lang="en"/>
              <a:t> chris and carlos’s first sections</a:t>
            </a:r>
            <a:endParaRPr/>
          </a:p>
          <a:p>
            <a:pPr indent="-298450" lvl="0" marL="457200" rtl="0" algn="l">
              <a:spcBef>
                <a:spcPts val="0"/>
              </a:spcBef>
              <a:spcAft>
                <a:spcPts val="0"/>
              </a:spcAft>
              <a:buSzPts val="1100"/>
              <a:buChar char="-"/>
            </a:pPr>
            <a:r>
              <a:rPr lang="en"/>
              <a:t>After victors first slide (and around there)</a:t>
            </a:r>
            <a:endParaRPr/>
          </a:p>
          <a:p>
            <a:pPr indent="-298450" lvl="0" marL="457200" rtl="0" algn="l">
              <a:spcBef>
                <a:spcPts val="0"/>
              </a:spcBef>
              <a:spcAft>
                <a:spcPts val="0"/>
              </a:spcAft>
              <a:buSzPts val="1100"/>
              <a:buChar char="-"/>
            </a:pPr>
            <a:r>
              <a:rPr lang="en"/>
              <a:t>After lights (around there)</a:t>
            </a:r>
            <a:endParaRPr/>
          </a:p>
          <a:p>
            <a:pPr indent="-298450" lvl="0" marL="457200" rtl="0" algn="l">
              <a:spcBef>
                <a:spcPts val="0"/>
              </a:spcBef>
              <a:spcAft>
                <a:spcPts val="0"/>
              </a:spcAft>
              <a:buSzPts val="1100"/>
              <a:buChar char="-"/>
            </a:pPr>
            <a:r>
              <a:rPr lang="en"/>
              <a:t>First schematic</a:t>
            </a:r>
            <a:endParaRPr/>
          </a:p>
          <a:p>
            <a:pPr indent="-298450" lvl="0" marL="457200" rtl="0" algn="l">
              <a:spcBef>
                <a:spcPts val="0"/>
              </a:spcBef>
              <a:spcAft>
                <a:spcPts val="0"/>
              </a:spcAft>
              <a:buSzPts val="1100"/>
              <a:buChar char="-"/>
            </a:pPr>
            <a:r>
              <a:rPr lang="en"/>
              <a:t>Second schematic</a:t>
            </a:r>
            <a:endParaRPr/>
          </a:p>
          <a:p>
            <a:pPr indent="-298450" lvl="0" marL="457200" rtl="0" algn="l">
              <a:spcBef>
                <a:spcPts val="0"/>
              </a:spcBef>
              <a:spcAft>
                <a:spcPts val="0"/>
              </a:spcAft>
              <a:buSzPts val="1100"/>
              <a:buChar char="-"/>
            </a:pPr>
            <a:r>
              <a:rPr lang="en"/>
              <a:t>After pcb</a:t>
            </a:r>
            <a:endParaRPr/>
          </a:p>
          <a:p>
            <a:pPr indent="-298450" lvl="0" marL="457200" rtl="0" algn="l">
              <a:spcBef>
                <a:spcPts val="0"/>
              </a:spcBef>
              <a:spcAft>
                <a:spcPts val="0"/>
              </a:spcAft>
              <a:buSzPts val="1100"/>
              <a:buChar char="-"/>
            </a:pPr>
            <a:r>
              <a:rPr lang="en"/>
              <a:t>A bunch on chris’s app section</a:t>
            </a:r>
            <a:endParaRPr/>
          </a:p>
          <a:p>
            <a:pPr indent="-298450" lvl="0" marL="457200" rtl="0" algn="l">
              <a:spcBef>
                <a:spcPts val="0"/>
              </a:spcBef>
              <a:spcAft>
                <a:spcPts val="0"/>
              </a:spcAft>
              <a:buSzPts val="1100"/>
              <a:buChar char="-"/>
            </a:pPr>
            <a:r>
              <a:rPr lang="en"/>
              <a:t>End for software challs and thank you</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516816bb6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516816bb6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Carlos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54328d35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54328d35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e3f5bcc0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e3f5bcc0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516816bb65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516816bb65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e3f5bcc03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e3f5bcc03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e3f5bcc03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e3f5bcc03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2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jpg"/><Relationship Id="rId4" Type="http://schemas.openxmlformats.org/officeDocument/2006/relationships/image" Target="../media/image15.png"/><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9.jpg"/><Relationship Id="rId4" Type="http://schemas.openxmlformats.org/officeDocument/2006/relationships/image" Target="../media/image11.png"/><Relationship Id="rId5" Type="http://schemas.openxmlformats.org/officeDocument/2006/relationships/image" Target="../media/image3.jpg"/><Relationship Id="rId6" Type="http://schemas.openxmlformats.org/officeDocument/2006/relationships/image" Target="../media/image2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jp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jp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2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jp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2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Project E-Bike</a:t>
            </a:r>
            <a:endParaRPr/>
          </a:p>
        </p:txBody>
      </p:sp>
      <p:sp>
        <p:nvSpPr>
          <p:cNvPr id="55" name="Google Shape;55;p13"/>
          <p:cNvSpPr txBox="1"/>
          <p:nvPr>
            <p:ph idx="1" type="subTitle"/>
          </p:nvPr>
        </p:nvSpPr>
        <p:spPr>
          <a:xfrm>
            <a:off x="311700" y="2834125"/>
            <a:ext cx="4260300" cy="1810200"/>
          </a:xfrm>
          <a:prstGeom prst="rect">
            <a:avLst/>
          </a:prstGeom>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lang="en" sz="2300"/>
              <a:t>Alexander Gilbert</a:t>
            </a:r>
            <a:endParaRPr sz="2300"/>
          </a:p>
          <a:p>
            <a:pPr indent="0" lvl="0" marL="0" rtl="0" algn="ctr">
              <a:lnSpc>
                <a:spcPct val="90000"/>
              </a:lnSpc>
              <a:spcBef>
                <a:spcPts val="0"/>
              </a:spcBef>
              <a:spcAft>
                <a:spcPts val="0"/>
              </a:spcAft>
              <a:buNone/>
            </a:pPr>
            <a:r>
              <a:rPr lang="en" sz="2300"/>
              <a:t>Carlos Curbelo</a:t>
            </a:r>
            <a:endParaRPr sz="2300"/>
          </a:p>
          <a:p>
            <a:pPr indent="0" lvl="0" marL="0" rtl="0" algn="ctr">
              <a:lnSpc>
                <a:spcPct val="90000"/>
              </a:lnSpc>
              <a:spcBef>
                <a:spcPts val="0"/>
              </a:spcBef>
              <a:spcAft>
                <a:spcPts val="0"/>
              </a:spcAft>
              <a:buNone/>
            </a:pPr>
            <a:r>
              <a:rPr lang="en" sz="2300"/>
              <a:t>Victor Petrillo</a:t>
            </a:r>
            <a:endParaRPr sz="2300"/>
          </a:p>
          <a:p>
            <a:pPr indent="0" lvl="0" marL="0" rtl="0" algn="ctr">
              <a:lnSpc>
                <a:spcPct val="90000"/>
              </a:lnSpc>
              <a:spcBef>
                <a:spcPts val="0"/>
              </a:spcBef>
              <a:spcAft>
                <a:spcPts val="0"/>
              </a:spcAft>
              <a:buNone/>
            </a:pPr>
            <a:r>
              <a:rPr lang="en" sz="2300"/>
              <a:t>Christopher Rumpf</a:t>
            </a:r>
            <a:endParaRPr sz="2300"/>
          </a:p>
        </p:txBody>
      </p:sp>
      <p:sp>
        <p:nvSpPr>
          <p:cNvPr id="56" name="Google Shape;56;p13"/>
          <p:cNvSpPr txBox="1"/>
          <p:nvPr>
            <p:ph idx="1" type="subTitle"/>
          </p:nvPr>
        </p:nvSpPr>
        <p:spPr>
          <a:xfrm>
            <a:off x="311700" y="2954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t>UCF College of Engineering and </a:t>
            </a:r>
            <a:r>
              <a:rPr lang="en" sz="2300"/>
              <a:t>Computer </a:t>
            </a:r>
            <a:r>
              <a:rPr lang="en" sz="2400"/>
              <a:t>Science</a:t>
            </a:r>
            <a:endParaRPr sz="2400"/>
          </a:p>
        </p:txBody>
      </p:sp>
      <p:sp>
        <p:nvSpPr>
          <p:cNvPr id="57" name="Google Shape;57;p13"/>
          <p:cNvSpPr txBox="1"/>
          <p:nvPr>
            <p:ph idx="1" type="subTitle"/>
          </p:nvPr>
        </p:nvSpPr>
        <p:spPr>
          <a:xfrm>
            <a:off x="4572000" y="2834125"/>
            <a:ext cx="4260300" cy="1810200"/>
          </a:xfrm>
          <a:prstGeom prst="rect">
            <a:avLst/>
          </a:prstGeom>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lang="en" sz="2300"/>
              <a:t>Electrical Engineering</a:t>
            </a:r>
            <a:endParaRPr sz="2300"/>
          </a:p>
          <a:p>
            <a:pPr indent="0" lvl="0" marL="0" rtl="0" algn="ctr">
              <a:lnSpc>
                <a:spcPct val="90000"/>
              </a:lnSpc>
              <a:spcBef>
                <a:spcPts val="0"/>
              </a:spcBef>
              <a:spcAft>
                <a:spcPts val="0"/>
              </a:spcAft>
              <a:buNone/>
            </a:pPr>
            <a:r>
              <a:rPr lang="en" sz="2300"/>
              <a:t>Electrical Engineering</a:t>
            </a:r>
            <a:endParaRPr sz="2300"/>
          </a:p>
          <a:p>
            <a:pPr indent="0" lvl="0" marL="0" rtl="0" algn="ctr">
              <a:lnSpc>
                <a:spcPct val="90000"/>
              </a:lnSpc>
              <a:spcBef>
                <a:spcPts val="0"/>
              </a:spcBef>
              <a:spcAft>
                <a:spcPts val="0"/>
              </a:spcAft>
              <a:buNone/>
            </a:pPr>
            <a:r>
              <a:rPr lang="en" sz="2300"/>
              <a:t>Computer Engineering</a:t>
            </a:r>
            <a:endParaRPr sz="2300"/>
          </a:p>
          <a:p>
            <a:pPr indent="0" lvl="0" marL="0" rtl="0" algn="ctr">
              <a:lnSpc>
                <a:spcPct val="90000"/>
              </a:lnSpc>
              <a:spcBef>
                <a:spcPts val="0"/>
              </a:spcBef>
              <a:spcAft>
                <a:spcPts val="0"/>
              </a:spcAft>
              <a:buNone/>
            </a:pPr>
            <a:r>
              <a:rPr lang="en" sz="2300"/>
              <a:t>Computer Engineering</a:t>
            </a:r>
            <a:endParaRPr sz="2300"/>
          </a:p>
        </p:txBody>
      </p:sp>
      <p:pic>
        <p:nvPicPr>
          <p:cNvPr id="58" name="Google Shape;58;p13"/>
          <p:cNvPicPr preferRelativeResize="0"/>
          <p:nvPr/>
        </p:nvPicPr>
        <p:blipFill rotWithShape="1">
          <a:blip r:embed="rId3">
            <a:alphaModFix/>
          </a:blip>
          <a:srcRect b="0" l="11741" r="12552" t="6428"/>
          <a:stretch/>
        </p:blipFill>
        <p:spPr>
          <a:xfrm>
            <a:off x="8170975" y="0"/>
            <a:ext cx="973018" cy="1202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Bluetooth Modules</a:t>
            </a:r>
            <a:endParaRPr/>
          </a:p>
        </p:txBody>
      </p:sp>
      <p:pic>
        <p:nvPicPr>
          <p:cNvPr id="139" name="Google Shape;139;p22"/>
          <p:cNvPicPr preferRelativeResize="0"/>
          <p:nvPr/>
        </p:nvPicPr>
        <p:blipFill>
          <a:blip r:embed="rId3">
            <a:alphaModFix/>
          </a:blip>
          <a:stretch>
            <a:fillRect/>
          </a:stretch>
        </p:blipFill>
        <p:spPr>
          <a:xfrm>
            <a:off x="6101025" y="607075"/>
            <a:ext cx="1545750" cy="1202675"/>
          </a:xfrm>
          <a:prstGeom prst="rect">
            <a:avLst/>
          </a:prstGeom>
          <a:noFill/>
          <a:ln>
            <a:noFill/>
          </a:ln>
        </p:spPr>
      </p:pic>
      <p:pic>
        <p:nvPicPr>
          <p:cNvPr id="140" name="Google Shape;140;p22"/>
          <p:cNvPicPr preferRelativeResize="0"/>
          <p:nvPr/>
        </p:nvPicPr>
        <p:blipFill>
          <a:blip r:embed="rId4">
            <a:alphaModFix/>
          </a:blip>
          <a:stretch>
            <a:fillRect/>
          </a:stretch>
        </p:blipFill>
        <p:spPr>
          <a:xfrm>
            <a:off x="3907550" y="607075"/>
            <a:ext cx="1202675" cy="1202675"/>
          </a:xfrm>
          <a:prstGeom prst="rect">
            <a:avLst/>
          </a:prstGeom>
          <a:noFill/>
          <a:ln>
            <a:noFill/>
          </a:ln>
        </p:spPr>
      </p:pic>
      <p:pic>
        <p:nvPicPr>
          <p:cNvPr id="141" name="Google Shape;141;p22"/>
          <p:cNvPicPr preferRelativeResize="0"/>
          <p:nvPr/>
        </p:nvPicPr>
        <p:blipFill>
          <a:blip r:embed="rId5">
            <a:alphaModFix/>
          </a:blip>
          <a:stretch>
            <a:fillRect/>
          </a:stretch>
        </p:blipFill>
        <p:spPr>
          <a:xfrm>
            <a:off x="8395800" y="0"/>
            <a:ext cx="739944" cy="909051"/>
          </a:xfrm>
          <a:prstGeom prst="rect">
            <a:avLst/>
          </a:prstGeom>
          <a:noFill/>
          <a:ln>
            <a:noFill/>
          </a:ln>
        </p:spPr>
      </p:pic>
      <p:graphicFrame>
        <p:nvGraphicFramePr>
          <p:cNvPr id="142" name="Google Shape;142;p22"/>
          <p:cNvGraphicFramePr/>
          <p:nvPr/>
        </p:nvGraphicFramePr>
        <p:xfrm>
          <a:off x="952500" y="1809750"/>
          <a:ext cx="3000000" cy="3000000"/>
        </p:xfrm>
        <a:graphic>
          <a:graphicData uri="http://schemas.openxmlformats.org/drawingml/2006/table">
            <a:tbl>
              <a:tblPr>
                <a:noFill/>
                <a:tableStyleId>{7DA8642E-D953-4DDA-ACF7-EE2D272406FA}</a:tableStyleId>
              </a:tblPr>
              <a:tblGrid>
                <a:gridCol w="2413000"/>
                <a:gridCol w="2413000"/>
                <a:gridCol w="2383775"/>
              </a:tblGrid>
              <a:tr h="381000">
                <a:tc>
                  <a:txBody>
                    <a:bodyPr/>
                    <a:lstStyle/>
                    <a:p>
                      <a:pPr indent="0" lvl="0" marL="0" rtl="0" algn="l">
                        <a:spcBef>
                          <a:spcPts val="0"/>
                        </a:spcBef>
                        <a:spcAft>
                          <a:spcPts val="0"/>
                        </a:spcAft>
                        <a:buNone/>
                      </a:pPr>
                      <a:r>
                        <a:rPr lang="en">
                          <a:solidFill>
                            <a:schemeClr val="dk1"/>
                          </a:solidFill>
                        </a:rPr>
                        <a:t>Bluetooth Module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BGM220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HM-10</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Manufacturer</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Silicon labs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DSD technologies</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Bluetooth version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5.2 BLE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4.0 BLE</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Serial interfaces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Multiple (UART, I2C, etc)</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UART</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Setup</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Flash bootloader</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No setup required</a:t>
                      </a:r>
                      <a:endParaRPr>
                        <a:solidFill>
                          <a:schemeClr val="dk1"/>
                        </a:solidFill>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Battery</a:t>
            </a:r>
            <a:endParaRPr/>
          </a:p>
        </p:txBody>
      </p:sp>
      <p:pic>
        <p:nvPicPr>
          <p:cNvPr id="148" name="Google Shape;148;p23"/>
          <p:cNvPicPr preferRelativeResize="0"/>
          <p:nvPr/>
        </p:nvPicPr>
        <p:blipFill>
          <a:blip r:embed="rId3">
            <a:alphaModFix/>
          </a:blip>
          <a:stretch>
            <a:fillRect/>
          </a:stretch>
        </p:blipFill>
        <p:spPr>
          <a:xfrm>
            <a:off x="3856100" y="399125"/>
            <a:ext cx="1431789" cy="1180050"/>
          </a:xfrm>
          <a:prstGeom prst="rect">
            <a:avLst/>
          </a:prstGeom>
          <a:noFill/>
          <a:ln>
            <a:noFill/>
          </a:ln>
        </p:spPr>
      </p:pic>
      <p:pic>
        <p:nvPicPr>
          <p:cNvPr id="149" name="Google Shape;149;p23"/>
          <p:cNvPicPr preferRelativeResize="0"/>
          <p:nvPr/>
        </p:nvPicPr>
        <p:blipFill>
          <a:blip r:embed="rId4">
            <a:alphaModFix/>
          </a:blip>
          <a:stretch>
            <a:fillRect/>
          </a:stretch>
        </p:blipFill>
        <p:spPr>
          <a:xfrm>
            <a:off x="6562625" y="445025"/>
            <a:ext cx="1577599" cy="1180049"/>
          </a:xfrm>
          <a:prstGeom prst="rect">
            <a:avLst/>
          </a:prstGeom>
          <a:noFill/>
          <a:ln>
            <a:noFill/>
          </a:ln>
        </p:spPr>
      </p:pic>
      <p:pic>
        <p:nvPicPr>
          <p:cNvPr id="150" name="Google Shape;150;p23"/>
          <p:cNvPicPr preferRelativeResize="0"/>
          <p:nvPr/>
        </p:nvPicPr>
        <p:blipFill>
          <a:blip r:embed="rId5">
            <a:alphaModFix/>
          </a:blip>
          <a:stretch>
            <a:fillRect/>
          </a:stretch>
        </p:blipFill>
        <p:spPr>
          <a:xfrm>
            <a:off x="8536727" y="0"/>
            <a:ext cx="607275" cy="911150"/>
          </a:xfrm>
          <a:prstGeom prst="rect">
            <a:avLst/>
          </a:prstGeom>
          <a:noFill/>
          <a:ln>
            <a:noFill/>
          </a:ln>
        </p:spPr>
      </p:pic>
      <p:graphicFrame>
        <p:nvGraphicFramePr>
          <p:cNvPr id="151" name="Google Shape;151;p23"/>
          <p:cNvGraphicFramePr/>
          <p:nvPr/>
        </p:nvGraphicFramePr>
        <p:xfrm>
          <a:off x="952500" y="1729425"/>
          <a:ext cx="3000000" cy="3000000"/>
        </p:xfrm>
        <a:graphic>
          <a:graphicData uri="http://schemas.openxmlformats.org/drawingml/2006/table">
            <a:tbl>
              <a:tblPr>
                <a:noFill/>
                <a:tableStyleId>{7DA8642E-D953-4DDA-ACF7-EE2D272406FA}</a:tableStyleId>
              </a:tblPr>
              <a:tblGrid>
                <a:gridCol w="2413000"/>
                <a:gridCol w="2413000"/>
                <a:gridCol w="2413000"/>
              </a:tblGrid>
              <a:tr h="381000">
                <a:tc>
                  <a:txBody>
                    <a:bodyPr/>
                    <a:lstStyle/>
                    <a:p>
                      <a:pPr indent="0" lvl="0" marL="0" rtl="0" algn="l">
                        <a:spcBef>
                          <a:spcPts val="0"/>
                        </a:spcBef>
                        <a:spcAft>
                          <a:spcPts val="0"/>
                        </a:spcAft>
                        <a:buNone/>
                      </a:pPr>
                      <a:r>
                        <a:rPr lang="en">
                          <a:solidFill>
                            <a:schemeClr val="dk1"/>
                          </a:solidFill>
                        </a:rPr>
                        <a:t>Battery</a:t>
                      </a:r>
                      <a:endParaRPr>
                        <a:solidFill>
                          <a:schemeClr val="dk1"/>
                        </a:solidFill>
                        <a:highlight>
                          <a:schemeClr val="dk1"/>
                        </a:highlight>
                      </a:endParaRPr>
                    </a:p>
                  </a:txBody>
                  <a:tcPr marT="91425" marB="91425" marR="91425" marL="91425"/>
                </a:tc>
                <a:tc>
                  <a:txBody>
                    <a:bodyPr/>
                    <a:lstStyle/>
                    <a:p>
                      <a:pPr indent="0" lvl="0" marL="0" rtl="0" algn="l">
                        <a:spcBef>
                          <a:spcPts val="0"/>
                        </a:spcBef>
                        <a:spcAft>
                          <a:spcPts val="0"/>
                        </a:spcAft>
                        <a:buNone/>
                      </a:pPr>
                      <a:r>
                        <a:rPr lang="en">
                          <a:solidFill>
                            <a:schemeClr val="dk1"/>
                          </a:solidFill>
                        </a:rPr>
                        <a:t>Unit pack power</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H Hailong</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Nominal Voltage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36</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36</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Max Amperage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25</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20</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Energy (ah)</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20</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Wattage range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0-700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200-800</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Weight (kg)</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4.74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4.17</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Price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$350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$270</a:t>
                      </a:r>
                      <a:endParaRPr>
                        <a:solidFill>
                          <a:schemeClr val="dk1"/>
                        </a:solidFill>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Lights</a:t>
            </a:r>
            <a:endParaRPr/>
          </a:p>
        </p:txBody>
      </p:sp>
      <p:pic>
        <p:nvPicPr>
          <p:cNvPr id="157" name="Google Shape;157;p24"/>
          <p:cNvPicPr preferRelativeResize="0"/>
          <p:nvPr/>
        </p:nvPicPr>
        <p:blipFill>
          <a:blip r:embed="rId3">
            <a:alphaModFix/>
          </a:blip>
          <a:stretch>
            <a:fillRect/>
          </a:stretch>
        </p:blipFill>
        <p:spPr>
          <a:xfrm>
            <a:off x="2931625" y="873775"/>
            <a:ext cx="2643450" cy="867050"/>
          </a:xfrm>
          <a:prstGeom prst="rect">
            <a:avLst/>
          </a:prstGeom>
          <a:noFill/>
          <a:ln>
            <a:noFill/>
          </a:ln>
        </p:spPr>
      </p:pic>
      <p:graphicFrame>
        <p:nvGraphicFramePr>
          <p:cNvPr id="158" name="Google Shape;158;p24"/>
          <p:cNvGraphicFramePr/>
          <p:nvPr/>
        </p:nvGraphicFramePr>
        <p:xfrm>
          <a:off x="952500" y="1740825"/>
          <a:ext cx="3000000" cy="3000000"/>
        </p:xfrm>
        <a:graphic>
          <a:graphicData uri="http://schemas.openxmlformats.org/drawingml/2006/table">
            <a:tbl>
              <a:tblPr>
                <a:noFill/>
                <a:tableStyleId>{7DA8642E-D953-4DDA-ACF7-EE2D272406FA}</a:tableStyleId>
              </a:tblPr>
              <a:tblGrid>
                <a:gridCol w="2413000"/>
                <a:gridCol w="2413000"/>
                <a:gridCol w="2413000"/>
              </a:tblGrid>
              <a:tr h="381000">
                <a:tc>
                  <a:txBody>
                    <a:bodyPr/>
                    <a:lstStyle/>
                    <a:p>
                      <a:pPr indent="0" lvl="0" marL="0" rtl="0" algn="l">
                        <a:spcBef>
                          <a:spcPts val="0"/>
                        </a:spcBef>
                        <a:spcAft>
                          <a:spcPts val="0"/>
                        </a:spcAft>
                        <a:buNone/>
                      </a:pPr>
                      <a:r>
                        <a:rPr lang="en">
                          <a:solidFill>
                            <a:schemeClr val="dk1"/>
                          </a:solidFill>
                        </a:rPr>
                        <a:t>LED strip</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Adafruit product 2485</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Flexfire LEDs</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Voltage range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9-12 v</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12v</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Current draw</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0.5 A/m</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1.2 A/m</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Power draw</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6 W/m</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14.4 W/m</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PWM control</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Yes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Yes</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Water proof</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Yes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Yes</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Adhesives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Yes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Yes</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Cutting points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100mm</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50mm</a:t>
                      </a:r>
                      <a:endParaRPr>
                        <a:solidFill>
                          <a:schemeClr val="dk1"/>
                        </a:solidFill>
                      </a:endParaRPr>
                    </a:p>
                  </a:txBody>
                  <a:tcPr marT="91425" marB="91425" marR="91425" marL="91425"/>
                </a:tc>
              </a:tr>
            </a:tbl>
          </a:graphicData>
        </a:graphic>
      </p:graphicFrame>
      <p:pic>
        <p:nvPicPr>
          <p:cNvPr id="159" name="Google Shape;159;p24"/>
          <p:cNvPicPr preferRelativeResize="0"/>
          <p:nvPr/>
        </p:nvPicPr>
        <p:blipFill>
          <a:blip r:embed="rId4">
            <a:alphaModFix/>
          </a:blip>
          <a:stretch>
            <a:fillRect/>
          </a:stretch>
        </p:blipFill>
        <p:spPr>
          <a:xfrm>
            <a:off x="8536727" y="0"/>
            <a:ext cx="607275" cy="911150"/>
          </a:xfrm>
          <a:prstGeom prst="rect">
            <a:avLst/>
          </a:prstGeom>
          <a:noFill/>
          <a:ln>
            <a:noFill/>
          </a:ln>
        </p:spPr>
      </p:pic>
      <p:pic>
        <p:nvPicPr>
          <p:cNvPr id="160" name="Google Shape;160;p24"/>
          <p:cNvPicPr preferRelativeResize="0"/>
          <p:nvPr/>
        </p:nvPicPr>
        <p:blipFill>
          <a:blip r:embed="rId5">
            <a:alphaModFix/>
          </a:blip>
          <a:stretch>
            <a:fillRect/>
          </a:stretch>
        </p:blipFill>
        <p:spPr>
          <a:xfrm>
            <a:off x="6003850" y="85200"/>
            <a:ext cx="1655624" cy="16556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PCB Schematic</a:t>
            </a:r>
            <a:endParaRPr/>
          </a:p>
        </p:txBody>
      </p:sp>
      <p:sp>
        <p:nvSpPr>
          <p:cNvPr id="166" name="Google Shape;166;p25"/>
          <p:cNvSpPr txBox="1"/>
          <p:nvPr/>
        </p:nvSpPr>
        <p:spPr>
          <a:xfrm>
            <a:off x="217550" y="756250"/>
            <a:ext cx="236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Input/Outputs</a:t>
            </a:r>
            <a:endParaRPr>
              <a:solidFill>
                <a:schemeClr val="dk1"/>
              </a:solidFill>
            </a:endParaRPr>
          </a:p>
        </p:txBody>
      </p:sp>
      <p:pic>
        <p:nvPicPr>
          <p:cNvPr id="167" name="Google Shape;167;p25"/>
          <p:cNvPicPr preferRelativeResize="0"/>
          <p:nvPr/>
        </p:nvPicPr>
        <p:blipFill>
          <a:blip r:embed="rId3">
            <a:alphaModFix/>
          </a:blip>
          <a:stretch>
            <a:fillRect/>
          </a:stretch>
        </p:blipFill>
        <p:spPr>
          <a:xfrm>
            <a:off x="8520602" y="0"/>
            <a:ext cx="607275" cy="911150"/>
          </a:xfrm>
          <a:prstGeom prst="rect">
            <a:avLst/>
          </a:prstGeom>
          <a:noFill/>
          <a:ln>
            <a:noFill/>
          </a:ln>
        </p:spPr>
      </p:pic>
      <p:pic>
        <p:nvPicPr>
          <p:cNvPr id="168" name="Google Shape;168;p25"/>
          <p:cNvPicPr preferRelativeResize="0"/>
          <p:nvPr/>
        </p:nvPicPr>
        <p:blipFill>
          <a:blip r:embed="rId4">
            <a:alphaModFix/>
          </a:blip>
          <a:stretch>
            <a:fillRect/>
          </a:stretch>
        </p:blipFill>
        <p:spPr>
          <a:xfrm>
            <a:off x="1939825" y="572700"/>
            <a:ext cx="6069540" cy="39275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PCB Schematic</a:t>
            </a:r>
            <a:endParaRPr/>
          </a:p>
        </p:txBody>
      </p:sp>
      <p:sp>
        <p:nvSpPr>
          <p:cNvPr id="174" name="Google Shape;174;p26"/>
          <p:cNvSpPr txBox="1"/>
          <p:nvPr/>
        </p:nvSpPr>
        <p:spPr>
          <a:xfrm>
            <a:off x="305600" y="813225"/>
            <a:ext cx="21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Need four voltages</a:t>
            </a:r>
            <a:endParaRPr>
              <a:solidFill>
                <a:schemeClr val="dk1"/>
              </a:solidFill>
            </a:endParaRPr>
          </a:p>
        </p:txBody>
      </p:sp>
      <p:pic>
        <p:nvPicPr>
          <p:cNvPr id="175" name="Google Shape;175;p26"/>
          <p:cNvPicPr preferRelativeResize="0"/>
          <p:nvPr/>
        </p:nvPicPr>
        <p:blipFill>
          <a:blip r:embed="rId3">
            <a:alphaModFix/>
          </a:blip>
          <a:stretch>
            <a:fillRect/>
          </a:stretch>
        </p:blipFill>
        <p:spPr>
          <a:xfrm>
            <a:off x="8536727" y="0"/>
            <a:ext cx="607275" cy="911150"/>
          </a:xfrm>
          <a:prstGeom prst="rect">
            <a:avLst/>
          </a:prstGeom>
          <a:noFill/>
          <a:ln>
            <a:noFill/>
          </a:ln>
        </p:spPr>
      </p:pic>
      <p:pic>
        <p:nvPicPr>
          <p:cNvPr id="176" name="Google Shape;176;p26"/>
          <p:cNvPicPr preferRelativeResize="0"/>
          <p:nvPr/>
        </p:nvPicPr>
        <p:blipFill>
          <a:blip r:embed="rId4">
            <a:alphaModFix/>
          </a:blip>
          <a:stretch>
            <a:fillRect/>
          </a:stretch>
        </p:blipFill>
        <p:spPr>
          <a:xfrm>
            <a:off x="2566100" y="725100"/>
            <a:ext cx="3165895" cy="4265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PCB Schematic</a:t>
            </a:r>
            <a:endParaRPr/>
          </a:p>
        </p:txBody>
      </p:sp>
      <p:sp>
        <p:nvSpPr>
          <p:cNvPr id="182" name="Google Shape;182;p27"/>
          <p:cNvSpPr txBox="1"/>
          <p:nvPr/>
        </p:nvSpPr>
        <p:spPr>
          <a:xfrm>
            <a:off x="259000" y="802875"/>
            <a:ext cx="197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MCU and Bluetooth</a:t>
            </a:r>
            <a:endParaRPr>
              <a:solidFill>
                <a:schemeClr val="dk1"/>
              </a:solidFill>
            </a:endParaRPr>
          </a:p>
        </p:txBody>
      </p:sp>
      <p:pic>
        <p:nvPicPr>
          <p:cNvPr id="183" name="Google Shape;183;p27"/>
          <p:cNvPicPr preferRelativeResize="0"/>
          <p:nvPr/>
        </p:nvPicPr>
        <p:blipFill>
          <a:blip r:embed="rId3">
            <a:alphaModFix/>
          </a:blip>
          <a:stretch>
            <a:fillRect/>
          </a:stretch>
        </p:blipFill>
        <p:spPr>
          <a:xfrm>
            <a:off x="8536727" y="0"/>
            <a:ext cx="607275" cy="911150"/>
          </a:xfrm>
          <a:prstGeom prst="rect">
            <a:avLst/>
          </a:prstGeom>
          <a:noFill/>
          <a:ln>
            <a:noFill/>
          </a:ln>
        </p:spPr>
      </p:pic>
      <p:pic>
        <p:nvPicPr>
          <p:cNvPr id="184" name="Google Shape;184;p27"/>
          <p:cNvPicPr preferRelativeResize="0"/>
          <p:nvPr/>
        </p:nvPicPr>
        <p:blipFill>
          <a:blip r:embed="rId4">
            <a:alphaModFix/>
          </a:blip>
          <a:stretch>
            <a:fillRect/>
          </a:stretch>
        </p:blipFill>
        <p:spPr>
          <a:xfrm>
            <a:off x="2387838" y="500825"/>
            <a:ext cx="3744934" cy="4266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PCB layout 1 and final</a:t>
            </a:r>
            <a:endParaRPr/>
          </a:p>
        </p:txBody>
      </p:sp>
      <p:sp>
        <p:nvSpPr>
          <p:cNvPr id="190" name="Google Shape;190;p28"/>
          <p:cNvSpPr txBox="1"/>
          <p:nvPr>
            <p:ph idx="1" type="body"/>
          </p:nvPr>
        </p:nvSpPr>
        <p:spPr>
          <a:xfrm>
            <a:off x="311700" y="1152475"/>
            <a:ext cx="3627600" cy="45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175.6mm by 148.7 mm</a:t>
            </a:r>
            <a:endParaRPr>
              <a:solidFill>
                <a:schemeClr val="dk1"/>
              </a:solidFill>
            </a:endParaRPr>
          </a:p>
        </p:txBody>
      </p:sp>
      <p:pic>
        <p:nvPicPr>
          <p:cNvPr id="191" name="Google Shape;191;p28"/>
          <p:cNvPicPr preferRelativeResize="0"/>
          <p:nvPr/>
        </p:nvPicPr>
        <p:blipFill>
          <a:blip r:embed="rId3">
            <a:alphaModFix/>
          </a:blip>
          <a:stretch>
            <a:fillRect/>
          </a:stretch>
        </p:blipFill>
        <p:spPr>
          <a:xfrm>
            <a:off x="276450" y="1618975"/>
            <a:ext cx="2695225" cy="3313251"/>
          </a:xfrm>
          <a:prstGeom prst="rect">
            <a:avLst/>
          </a:prstGeom>
          <a:noFill/>
          <a:ln>
            <a:noFill/>
          </a:ln>
        </p:spPr>
      </p:pic>
      <p:pic>
        <p:nvPicPr>
          <p:cNvPr id="192" name="Google Shape;192;p28"/>
          <p:cNvPicPr preferRelativeResize="0"/>
          <p:nvPr/>
        </p:nvPicPr>
        <p:blipFill>
          <a:blip r:embed="rId4">
            <a:alphaModFix/>
          </a:blip>
          <a:stretch>
            <a:fillRect/>
          </a:stretch>
        </p:blipFill>
        <p:spPr>
          <a:xfrm>
            <a:off x="8536727" y="0"/>
            <a:ext cx="607275" cy="911150"/>
          </a:xfrm>
          <a:prstGeom prst="rect">
            <a:avLst/>
          </a:prstGeom>
          <a:noFill/>
          <a:ln>
            <a:noFill/>
          </a:ln>
        </p:spPr>
      </p:pic>
      <p:sp>
        <p:nvSpPr>
          <p:cNvPr id="193" name="Google Shape;193;p28"/>
          <p:cNvSpPr txBox="1"/>
          <p:nvPr/>
        </p:nvSpPr>
        <p:spPr>
          <a:xfrm>
            <a:off x="3692600" y="1206575"/>
            <a:ext cx="4044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101.4 by 131 mm</a:t>
            </a:r>
            <a:endParaRPr sz="1700">
              <a:solidFill>
                <a:schemeClr val="dk1"/>
              </a:solidFill>
            </a:endParaRPr>
          </a:p>
        </p:txBody>
      </p:sp>
      <p:pic>
        <p:nvPicPr>
          <p:cNvPr id="194" name="Google Shape;194;p28"/>
          <p:cNvPicPr preferRelativeResize="0"/>
          <p:nvPr/>
        </p:nvPicPr>
        <p:blipFill>
          <a:blip r:embed="rId5">
            <a:alphaModFix/>
          </a:blip>
          <a:stretch>
            <a:fillRect/>
          </a:stretch>
        </p:blipFill>
        <p:spPr>
          <a:xfrm>
            <a:off x="3619775" y="1609675"/>
            <a:ext cx="4116821" cy="31857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State Diagram</a:t>
            </a:r>
            <a:endParaRPr/>
          </a:p>
        </p:txBody>
      </p:sp>
      <p:pic>
        <p:nvPicPr>
          <p:cNvPr id="200" name="Google Shape;200;p29"/>
          <p:cNvPicPr preferRelativeResize="0"/>
          <p:nvPr/>
        </p:nvPicPr>
        <p:blipFill>
          <a:blip r:embed="rId3">
            <a:alphaModFix/>
          </a:blip>
          <a:stretch>
            <a:fillRect/>
          </a:stretch>
        </p:blipFill>
        <p:spPr>
          <a:xfrm>
            <a:off x="8395800" y="0"/>
            <a:ext cx="739944" cy="909051"/>
          </a:xfrm>
          <a:prstGeom prst="rect">
            <a:avLst/>
          </a:prstGeom>
          <a:noFill/>
          <a:ln>
            <a:noFill/>
          </a:ln>
        </p:spPr>
      </p:pic>
      <p:pic>
        <p:nvPicPr>
          <p:cNvPr id="201" name="Google Shape;201;p29"/>
          <p:cNvPicPr preferRelativeResize="0"/>
          <p:nvPr/>
        </p:nvPicPr>
        <p:blipFill rotWithShape="1">
          <a:blip r:embed="rId4">
            <a:alphaModFix/>
          </a:blip>
          <a:srcRect b="0" l="0" r="0" t="18447"/>
          <a:stretch/>
        </p:blipFill>
        <p:spPr>
          <a:xfrm>
            <a:off x="1582000" y="1013623"/>
            <a:ext cx="5864326" cy="3613151"/>
          </a:xfrm>
          <a:prstGeom prst="rect">
            <a:avLst/>
          </a:prstGeom>
          <a:noFill/>
          <a:ln>
            <a:noFill/>
          </a:ln>
        </p:spPr>
      </p:pic>
      <p:pic>
        <p:nvPicPr>
          <p:cNvPr id="202" name="Google Shape;202;p29"/>
          <p:cNvPicPr preferRelativeResize="0"/>
          <p:nvPr/>
        </p:nvPicPr>
        <p:blipFill>
          <a:blip r:embed="rId5">
            <a:alphaModFix/>
          </a:blip>
          <a:stretch>
            <a:fillRect/>
          </a:stretch>
        </p:blipFill>
        <p:spPr>
          <a:xfrm>
            <a:off x="954275" y="993424"/>
            <a:ext cx="6803926" cy="3653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2355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MCU Programming Structure</a:t>
            </a:r>
            <a:endParaRPr/>
          </a:p>
        </p:txBody>
      </p:sp>
      <p:pic>
        <p:nvPicPr>
          <p:cNvPr id="208" name="Google Shape;208;p30"/>
          <p:cNvPicPr preferRelativeResize="0"/>
          <p:nvPr/>
        </p:nvPicPr>
        <p:blipFill rotWithShape="1">
          <a:blip r:embed="rId3">
            <a:alphaModFix/>
          </a:blip>
          <a:srcRect b="2885" l="33386" r="11309" t="2507"/>
          <a:stretch/>
        </p:blipFill>
        <p:spPr>
          <a:xfrm>
            <a:off x="311700" y="1144275"/>
            <a:ext cx="3756826" cy="3615076"/>
          </a:xfrm>
          <a:prstGeom prst="rect">
            <a:avLst/>
          </a:prstGeom>
          <a:noFill/>
          <a:ln>
            <a:noFill/>
          </a:ln>
        </p:spPr>
      </p:pic>
      <p:pic>
        <p:nvPicPr>
          <p:cNvPr id="209" name="Google Shape;209;p30"/>
          <p:cNvPicPr preferRelativeResize="0"/>
          <p:nvPr/>
        </p:nvPicPr>
        <p:blipFill>
          <a:blip r:embed="rId4">
            <a:alphaModFix/>
          </a:blip>
          <a:stretch>
            <a:fillRect/>
          </a:stretch>
        </p:blipFill>
        <p:spPr>
          <a:xfrm>
            <a:off x="4271550" y="1144275"/>
            <a:ext cx="4770677" cy="2683506"/>
          </a:xfrm>
          <a:prstGeom prst="rect">
            <a:avLst/>
          </a:prstGeom>
          <a:noFill/>
          <a:ln>
            <a:noFill/>
          </a:ln>
        </p:spPr>
      </p:pic>
      <p:sp>
        <p:nvSpPr>
          <p:cNvPr id="210" name="Google Shape;210;p30"/>
          <p:cNvSpPr txBox="1"/>
          <p:nvPr/>
        </p:nvSpPr>
        <p:spPr>
          <a:xfrm>
            <a:off x="4191825" y="4612125"/>
            <a:ext cx="485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Image source digikey article: what is a realtime operating system rtos</a:t>
            </a:r>
            <a:endParaRPr sz="1200">
              <a:solidFill>
                <a:schemeClr val="dk1"/>
              </a:solidFill>
            </a:endParaRPr>
          </a:p>
        </p:txBody>
      </p:sp>
      <p:pic>
        <p:nvPicPr>
          <p:cNvPr id="211" name="Google Shape;211;p30"/>
          <p:cNvPicPr preferRelativeResize="0"/>
          <p:nvPr/>
        </p:nvPicPr>
        <p:blipFill>
          <a:blip r:embed="rId5">
            <a:alphaModFix/>
          </a:blip>
          <a:stretch>
            <a:fillRect/>
          </a:stretch>
        </p:blipFill>
        <p:spPr>
          <a:xfrm>
            <a:off x="8395800" y="0"/>
            <a:ext cx="739944" cy="9090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MCU Configuration</a:t>
            </a:r>
            <a:endParaRPr/>
          </a:p>
        </p:txBody>
      </p:sp>
      <p:pic>
        <p:nvPicPr>
          <p:cNvPr id="217" name="Google Shape;217;p31"/>
          <p:cNvPicPr preferRelativeResize="0"/>
          <p:nvPr/>
        </p:nvPicPr>
        <p:blipFill>
          <a:blip r:embed="rId3">
            <a:alphaModFix/>
          </a:blip>
          <a:stretch>
            <a:fillRect/>
          </a:stretch>
        </p:blipFill>
        <p:spPr>
          <a:xfrm>
            <a:off x="205175" y="1017725"/>
            <a:ext cx="8627131" cy="3820975"/>
          </a:xfrm>
          <a:prstGeom prst="rect">
            <a:avLst/>
          </a:prstGeom>
          <a:noFill/>
          <a:ln>
            <a:noFill/>
          </a:ln>
        </p:spPr>
      </p:pic>
      <p:pic>
        <p:nvPicPr>
          <p:cNvPr id="218" name="Google Shape;218;p31"/>
          <p:cNvPicPr preferRelativeResize="0"/>
          <p:nvPr/>
        </p:nvPicPr>
        <p:blipFill>
          <a:blip r:embed="rId4">
            <a:alphaModFix/>
          </a:blip>
          <a:stretch>
            <a:fillRect/>
          </a:stretch>
        </p:blipFill>
        <p:spPr>
          <a:xfrm>
            <a:off x="8395800" y="0"/>
            <a:ext cx="739944" cy="909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Team</a:t>
            </a:r>
            <a:endParaRPr/>
          </a:p>
        </p:txBody>
      </p:sp>
      <p:pic>
        <p:nvPicPr>
          <p:cNvPr id="64" name="Google Shape;64;p14"/>
          <p:cNvPicPr preferRelativeResize="0"/>
          <p:nvPr/>
        </p:nvPicPr>
        <p:blipFill>
          <a:blip r:embed="rId3">
            <a:alphaModFix/>
          </a:blip>
          <a:stretch>
            <a:fillRect/>
          </a:stretch>
        </p:blipFill>
        <p:spPr>
          <a:xfrm>
            <a:off x="7148949" y="1446625"/>
            <a:ext cx="1567226" cy="1925402"/>
          </a:xfrm>
          <a:prstGeom prst="rect">
            <a:avLst/>
          </a:prstGeom>
          <a:noFill/>
          <a:ln>
            <a:noFill/>
          </a:ln>
        </p:spPr>
      </p:pic>
      <p:sp>
        <p:nvSpPr>
          <p:cNvPr id="65" name="Google Shape;65;p14"/>
          <p:cNvSpPr txBox="1"/>
          <p:nvPr/>
        </p:nvSpPr>
        <p:spPr>
          <a:xfrm>
            <a:off x="6805450" y="3463075"/>
            <a:ext cx="2254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Victor Petrillo</a:t>
            </a:r>
            <a:endParaRPr>
              <a:solidFill>
                <a:schemeClr val="dk1"/>
              </a:solidFill>
            </a:endParaRPr>
          </a:p>
          <a:p>
            <a:pPr indent="0" lvl="0" marL="0" rtl="0" algn="ctr">
              <a:spcBef>
                <a:spcPts val="0"/>
              </a:spcBef>
              <a:spcAft>
                <a:spcPts val="0"/>
              </a:spcAft>
              <a:buNone/>
            </a:pPr>
            <a:r>
              <a:rPr lang="en">
                <a:solidFill>
                  <a:schemeClr val="dk1"/>
                </a:solidFill>
              </a:rPr>
              <a:t>Computer Engineer</a:t>
            </a:r>
            <a:endParaRPr>
              <a:solidFill>
                <a:schemeClr val="dk1"/>
              </a:solidFill>
            </a:endParaRPr>
          </a:p>
        </p:txBody>
      </p:sp>
      <p:sp>
        <p:nvSpPr>
          <p:cNvPr id="66" name="Google Shape;66;p14"/>
          <p:cNvSpPr txBox="1"/>
          <p:nvPr/>
        </p:nvSpPr>
        <p:spPr>
          <a:xfrm>
            <a:off x="4457413" y="3463075"/>
            <a:ext cx="2254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Christopher Rumpf</a:t>
            </a:r>
            <a:endParaRPr>
              <a:solidFill>
                <a:schemeClr val="dk1"/>
              </a:solidFill>
            </a:endParaRPr>
          </a:p>
          <a:p>
            <a:pPr indent="0" lvl="0" marL="0" rtl="0" algn="ctr">
              <a:spcBef>
                <a:spcPts val="0"/>
              </a:spcBef>
              <a:spcAft>
                <a:spcPts val="0"/>
              </a:spcAft>
              <a:buNone/>
            </a:pPr>
            <a:r>
              <a:rPr lang="en">
                <a:solidFill>
                  <a:schemeClr val="dk1"/>
                </a:solidFill>
              </a:rPr>
              <a:t>Computer Engineer</a:t>
            </a:r>
            <a:endParaRPr>
              <a:solidFill>
                <a:schemeClr val="dk1"/>
              </a:solidFill>
            </a:endParaRPr>
          </a:p>
        </p:txBody>
      </p:sp>
      <p:sp>
        <p:nvSpPr>
          <p:cNvPr id="67" name="Google Shape;67;p14"/>
          <p:cNvSpPr txBox="1"/>
          <p:nvPr/>
        </p:nvSpPr>
        <p:spPr>
          <a:xfrm>
            <a:off x="2198263" y="3463075"/>
            <a:ext cx="2254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Carlos Curbelo</a:t>
            </a:r>
            <a:endParaRPr>
              <a:solidFill>
                <a:schemeClr val="dk1"/>
              </a:solidFill>
            </a:endParaRPr>
          </a:p>
          <a:p>
            <a:pPr indent="0" lvl="0" marL="0" rtl="0" algn="ctr">
              <a:spcBef>
                <a:spcPts val="0"/>
              </a:spcBef>
              <a:spcAft>
                <a:spcPts val="0"/>
              </a:spcAft>
              <a:buNone/>
            </a:pPr>
            <a:r>
              <a:rPr lang="en">
                <a:solidFill>
                  <a:schemeClr val="dk1"/>
                </a:solidFill>
              </a:rPr>
              <a:t>Electrical Engineer</a:t>
            </a:r>
            <a:endParaRPr>
              <a:solidFill>
                <a:schemeClr val="dk1"/>
              </a:solidFill>
            </a:endParaRPr>
          </a:p>
        </p:txBody>
      </p:sp>
      <p:sp>
        <p:nvSpPr>
          <p:cNvPr id="68" name="Google Shape;68;p14"/>
          <p:cNvSpPr txBox="1"/>
          <p:nvPr/>
        </p:nvSpPr>
        <p:spPr>
          <a:xfrm>
            <a:off x="51363" y="3463075"/>
            <a:ext cx="2254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Alexander Gilbert</a:t>
            </a:r>
            <a:endParaRPr>
              <a:solidFill>
                <a:schemeClr val="dk1"/>
              </a:solidFill>
            </a:endParaRPr>
          </a:p>
          <a:p>
            <a:pPr indent="0" lvl="0" marL="0" rtl="0" algn="ctr">
              <a:spcBef>
                <a:spcPts val="0"/>
              </a:spcBef>
              <a:spcAft>
                <a:spcPts val="0"/>
              </a:spcAft>
              <a:buNone/>
            </a:pPr>
            <a:r>
              <a:rPr lang="en">
                <a:solidFill>
                  <a:schemeClr val="dk1"/>
                </a:solidFill>
              </a:rPr>
              <a:t>Electrical Engineer</a:t>
            </a:r>
            <a:endParaRPr>
              <a:solidFill>
                <a:schemeClr val="dk1"/>
              </a:solidFill>
            </a:endParaRPr>
          </a:p>
        </p:txBody>
      </p:sp>
      <p:pic>
        <p:nvPicPr>
          <p:cNvPr id="69" name="Google Shape;69;p14"/>
          <p:cNvPicPr preferRelativeResize="0"/>
          <p:nvPr/>
        </p:nvPicPr>
        <p:blipFill>
          <a:blip r:embed="rId4">
            <a:alphaModFix/>
          </a:blip>
          <a:stretch>
            <a:fillRect/>
          </a:stretch>
        </p:blipFill>
        <p:spPr>
          <a:xfrm>
            <a:off x="425949" y="1446625"/>
            <a:ext cx="1335004" cy="2003000"/>
          </a:xfrm>
          <a:prstGeom prst="rect">
            <a:avLst/>
          </a:prstGeom>
          <a:noFill/>
          <a:ln>
            <a:noFill/>
          </a:ln>
        </p:spPr>
      </p:pic>
      <p:pic>
        <p:nvPicPr>
          <p:cNvPr id="70" name="Google Shape;70;p14"/>
          <p:cNvPicPr preferRelativeResize="0"/>
          <p:nvPr/>
        </p:nvPicPr>
        <p:blipFill rotWithShape="1">
          <a:blip r:embed="rId5">
            <a:alphaModFix/>
          </a:blip>
          <a:srcRect b="0" l="11741" r="12552" t="6428"/>
          <a:stretch/>
        </p:blipFill>
        <p:spPr>
          <a:xfrm>
            <a:off x="4774300" y="1369025"/>
            <a:ext cx="1620450" cy="2003000"/>
          </a:xfrm>
          <a:prstGeom prst="rect">
            <a:avLst/>
          </a:prstGeom>
          <a:noFill/>
          <a:ln>
            <a:noFill/>
          </a:ln>
        </p:spPr>
      </p:pic>
      <p:pic>
        <p:nvPicPr>
          <p:cNvPr id="71" name="Google Shape;71;p14"/>
          <p:cNvPicPr preferRelativeResize="0"/>
          <p:nvPr/>
        </p:nvPicPr>
        <p:blipFill>
          <a:blip r:embed="rId6">
            <a:alphaModFix/>
          </a:blip>
          <a:stretch>
            <a:fillRect/>
          </a:stretch>
        </p:blipFill>
        <p:spPr>
          <a:xfrm>
            <a:off x="2414550" y="1446625"/>
            <a:ext cx="1821650" cy="20164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Tasks</a:t>
            </a:r>
            <a:endParaRPr/>
          </a:p>
        </p:txBody>
      </p:sp>
      <p:sp>
        <p:nvSpPr>
          <p:cNvPr id="224" name="Google Shape;224;p32"/>
          <p:cNvSpPr txBox="1"/>
          <p:nvPr>
            <p:ph idx="1" type="body"/>
          </p:nvPr>
        </p:nvSpPr>
        <p:spPr>
          <a:xfrm>
            <a:off x="311700" y="1152475"/>
            <a:ext cx="3100800" cy="2098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osPriorityRealtime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osPriorityHigh</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osPriorityAboveNormal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osPriorityNormal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osPriorityBelowNormal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osPriorityLow</a:t>
            </a:r>
            <a:endParaRPr>
              <a:solidFill>
                <a:schemeClr val="dk1"/>
              </a:solidFill>
            </a:endParaRPr>
          </a:p>
        </p:txBody>
      </p:sp>
      <p:sp>
        <p:nvSpPr>
          <p:cNvPr id="225" name="Google Shape;225;p32"/>
          <p:cNvSpPr txBox="1"/>
          <p:nvPr/>
        </p:nvSpPr>
        <p:spPr>
          <a:xfrm>
            <a:off x="5042875" y="1017725"/>
            <a:ext cx="25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Motor Control - Realtime</a:t>
            </a:r>
            <a:endParaRPr>
              <a:solidFill>
                <a:schemeClr val="dk1"/>
              </a:solidFill>
            </a:endParaRPr>
          </a:p>
        </p:txBody>
      </p:sp>
      <p:sp>
        <p:nvSpPr>
          <p:cNvPr id="226" name="Google Shape;226;p32"/>
          <p:cNvSpPr txBox="1"/>
          <p:nvPr/>
        </p:nvSpPr>
        <p:spPr>
          <a:xfrm>
            <a:off x="4759325" y="1417925"/>
            <a:ext cx="25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Bluetooth Comm.</a:t>
            </a:r>
            <a:r>
              <a:rPr lang="en">
                <a:solidFill>
                  <a:schemeClr val="dk1"/>
                </a:solidFill>
              </a:rPr>
              <a:t> - High</a:t>
            </a:r>
            <a:endParaRPr>
              <a:solidFill>
                <a:schemeClr val="dk1"/>
              </a:solidFill>
            </a:endParaRPr>
          </a:p>
        </p:txBody>
      </p:sp>
      <p:sp>
        <p:nvSpPr>
          <p:cNvPr id="227" name="Google Shape;227;p32"/>
          <p:cNvSpPr txBox="1"/>
          <p:nvPr/>
        </p:nvSpPr>
        <p:spPr>
          <a:xfrm>
            <a:off x="4992225" y="1818125"/>
            <a:ext cx="25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IMU &amp; Battery</a:t>
            </a:r>
            <a:r>
              <a:rPr lang="en">
                <a:solidFill>
                  <a:schemeClr val="dk1"/>
                </a:solidFill>
              </a:rPr>
              <a:t> - AboveNormal</a:t>
            </a:r>
            <a:endParaRPr>
              <a:solidFill>
                <a:schemeClr val="dk1"/>
              </a:solidFill>
            </a:endParaRPr>
          </a:p>
        </p:txBody>
      </p:sp>
      <p:sp>
        <p:nvSpPr>
          <p:cNvPr id="228" name="Google Shape;228;p32"/>
          <p:cNvSpPr txBox="1"/>
          <p:nvPr/>
        </p:nvSpPr>
        <p:spPr>
          <a:xfrm>
            <a:off x="5243625" y="2218325"/>
            <a:ext cx="25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LED Lights </a:t>
            </a:r>
            <a:r>
              <a:rPr lang="en">
                <a:solidFill>
                  <a:schemeClr val="dk1"/>
                </a:solidFill>
              </a:rPr>
              <a:t>- Normal</a:t>
            </a:r>
            <a:endParaRPr>
              <a:solidFill>
                <a:schemeClr val="dk1"/>
              </a:solidFill>
            </a:endParaRPr>
          </a:p>
        </p:txBody>
      </p:sp>
      <p:sp>
        <p:nvSpPr>
          <p:cNvPr id="229" name="Google Shape;229;p32"/>
          <p:cNvSpPr txBox="1"/>
          <p:nvPr/>
        </p:nvSpPr>
        <p:spPr>
          <a:xfrm>
            <a:off x="5104625" y="3018725"/>
            <a:ext cx="25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Motor Speed</a:t>
            </a:r>
            <a:r>
              <a:rPr lang="en">
                <a:solidFill>
                  <a:schemeClr val="dk1"/>
                </a:solidFill>
              </a:rPr>
              <a:t> - ISR</a:t>
            </a:r>
            <a:endParaRPr>
              <a:solidFill>
                <a:schemeClr val="dk1"/>
              </a:solidFill>
            </a:endParaRPr>
          </a:p>
        </p:txBody>
      </p:sp>
      <p:pic>
        <p:nvPicPr>
          <p:cNvPr id="230" name="Google Shape;230;p32"/>
          <p:cNvPicPr preferRelativeResize="0"/>
          <p:nvPr/>
        </p:nvPicPr>
        <p:blipFill>
          <a:blip r:embed="rId3">
            <a:alphaModFix/>
          </a:blip>
          <a:stretch>
            <a:fillRect/>
          </a:stretch>
        </p:blipFill>
        <p:spPr>
          <a:xfrm>
            <a:off x="8395800" y="0"/>
            <a:ext cx="739944" cy="9090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Bluetooth Packet - Transmit MCU to App</a:t>
            </a:r>
            <a:endParaRPr/>
          </a:p>
        </p:txBody>
      </p:sp>
      <p:sp>
        <p:nvSpPr>
          <p:cNvPr id="236" name="Google Shape;23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lang="en">
                <a:solidFill>
                  <a:schemeClr val="dk1"/>
                </a:solidFill>
              </a:rPr>
              <a:t>Key value pairs, in a comma separated string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Multiple packets with max of 20 bytes each</a:t>
            </a:r>
            <a:endParaRPr>
              <a:solidFill>
                <a:schemeClr val="dk1"/>
              </a:solidFill>
            </a:endParaRPr>
          </a:p>
          <a:p>
            <a:pPr indent="0" lvl="0" marL="0" rtl="0" algn="l">
              <a:spcBef>
                <a:spcPts val="1200"/>
              </a:spcBef>
              <a:spcAft>
                <a:spcPts val="0"/>
              </a:spcAft>
              <a:buNone/>
            </a:pPr>
            <a:r>
              <a:rPr lang="en">
                <a:solidFill>
                  <a:schemeClr val="dk1"/>
                </a:solidFill>
              </a:rPr>
              <a:t>Format</a:t>
            </a:r>
            <a:endParaRPr>
              <a:solidFill>
                <a:schemeClr val="dk1"/>
              </a:solidFill>
            </a:endParaRPr>
          </a:p>
          <a:p>
            <a:pPr indent="0" lvl="0" marL="0" rtl="0" algn="l">
              <a:spcBef>
                <a:spcPts val="1200"/>
              </a:spcBef>
              <a:spcAft>
                <a:spcPts val="0"/>
              </a:spcAft>
              <a:buNone/>
            </a:pPr>
            <a:r>
              <a:rPr lang="en">
                <a:solidFill>
                  <a:schemeClr val="dk1"/>
                </a:solidFill>
              </a:rPr>
              <a:t>“</a:t>
            </a:r>
            <a:r>
              <a:rPr lang="en">
                <a:solidFill>
                  <a:schemeClr val="dk1"/>
                </a:solidFill>
              </a:rPr>
              <a:t>b</a:t>
            </a:r>
            <a:r>
              <a:rPr lang="en">
                <a:solidFill>
                  <a:schemeClr val="dk1"/>
                </a:solidFill>
              </a:rPr>
              <a:t>attery: voltage (%), speed: time between pulses (ms)”</a:t>
            </a:r>
            <a:endParaRPr>
              <a:solidFill>
                <a:schemeClr val="dk1"/>
              </a:solidFill>
            </a:endParaRPr>
          </a:p>
          <a:p>
            <a:pPr indent="0" lvl="0" marL="0" rtl="0" algn="l">
              <a:spcBef>
                <a:spcPts val="1200"/>
              </a:spcBef>
              <a:spcAft>
                <a:spcPts val="0"/>
              </a:spcAft>
              <a:buNone/>
            </a:pPr>
            <a:r>
              <a:rPr lang="en">
                <a:solidFill>
                  <a:schemeClr val="dk1"/>
                </a:solidFill>
              </a:rPr>
              <a:t>“</a:t>
            </a:r>
            <a:r>
              <a:rPr lang="en">
                <a:solidFill>
                  <a:schemeClr val="dk1"/>
                </a:solidFill>
              </a:rPr>
              <a:t>t</a:t>
            </a:r>
            <a:r>
              <a:rPr lang="en">
                <a:solidFill>
                  <a:schemeClr val="dk1"/>
                </a:solidFill>
              </a:rPr>
              <a:t>hrottle: adc output (12-bit), mode: current mode (0 or 1)”</a:t>
            </a:r>
            <a:endParaRPr>
              <a:solidFill>
                <a:schemeClr val="dk1"/>
              </a:solidFill>
            </a:endParaRPr>
          </a:p>
          <a:p>
            <a:pPr indent="0" lvl="0" marL="0" rtl="0" algn="l">
              <a:spcBef>
                <a:spcPts val="1200"/>
              </a:spcBef>
              <a:spcAft>
                <a:spcPts val="0"/>
              </a:spcAft>
              <a:buNone/>
            </a:pPr>
            <a:r>
              <a:rPr lang="en">
                <a:solidFill>
                  <a:schemeClr val="dk1"/>
                </a:solidFill>
              </a:rPr>
              <a:t>Ex:</a:t>
            </a:r>
            <a:endParaRPr>
              <a:solidFill>
                <a:schemeClr val="dk1"/>
              </a:solidFill>
            </a:endParaRPr>
          </a:p>
          <a:p>
            <a:pPr indent="0" lvl="0" marL="0" rtl="0" algn="l">
              <a:spcBef>
                <a:spcPts val="1200"/>
              </a:spcBef>
              <a:spcAft>
                <a:spcPts val="0"/>
              </a:spcAft>
              <a:buNone/>
            </a:pPr>
            <a:r>
              <a:rPr lang="en">
                <a:solidFill>
                  <a:schemeClr val="dk1"/>
                </a:solidFill>
              </a:rPr>
              <a:t>“</a:t>
            </a:r>
            <a:r>
              <a:rPr lang="en">
                <a:solidFill>
                  <a:schemeClr val="dk1"/>
                </a:solidFill>
              </a:rPr>
              <a:t>b</a:t>
            </a:r>
            <a:r>
              <a:rPr lang="en">
                <a:solidFill>
                  <a:schemeClr val="dk1"/>
                </a:solidFill>
              </a:rPr>
              <a:t>attery: 100, speed: 75”</a:t>
            </a:r>
            <a:endParaRPr>
              <a:solidFill>
                <a:schemeClr val="dk1"/>
              </a:solidFill>
            </a:endParaRPr>
          </a:p>
          <a:p>
            <a:pPr indent="0" lvl="0" marL="0" rtl="0" algn="l">
              <a:spcBef>
                <a:spcPts val="1200"/>
              </a:spcBef>
              <a:spcAft>
                <a:spcPts val="1200"/>
              </a:spcAft>
              <a:buNone/>
            </a:pPr>
            <a:r>
              <a:rPr lang="en">
                <a:solidFill>
                  <a:schemeClr val="dk1"/>
                </a:solidFill>
              </a:rPr>
              <a:t>“</a:t>
            </a:r>
            <a:r>
              <a:rPr lang="en">
                <a:solidFill>
                  <a:schemeClr val="dk1"/>
                </a:solidFill>
              </a:rPr>
              <a:t>t</a:t>
            </a:r>
            <a:r>
              <a:rPr lang="en">
                <a:solidFill>
                  <a:schemeClr val="dk1"/>
                </a:solidFill>
              </a:rPr>
              <a:t>hrottle: 4095, mode: 1”</a:t>
            </a:r>
            <a:endParaRPr>
              <a:solidFill>
                <a:schemeClr val="dk1"/>
              </a:solidFill>
            </a:endParaRPr>
          </a:p>
        </p:txBody>
      </p:sp>
      <p:pic>
        <p:nvPicPr>
          <p:cNvPr id="237" name="Google Shape;237;p33"/>
          <p:cNvPicPr preferRelativeResize="0"/>
          <p:nvPr/>
        </p:nvPicPr>
        <p:blipFill>
          <a:blip r:embed="rId3">
            <a:alphaModFix/>
          </a:blip>
          <a:stretch>
            <a:fillRect/>
          </a:stretch>
        </p:blipFill>
        <p:spPr>
          <a:xfrm>
            <a:off x="8395800" y="0"/>
            <a:ext cx="739944" cy="9090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Bluetooth Packet - </a:t>
            </a:r>
            <a:r>
              <a:rPr lang="en"/>
              <a:t>Receive</a:t>
            </a:r>
            <a:r>
              <a:rPr lang="en"/>
              <a:t> App to MCU</a:t>
            </a:r>
            <a:endParaRPr/>
          </a:p>
        </p:txBody>
      </p:sp>
      <p:sp>
        <p:nvSpPr>
          <p:cNvPr id="243" name="Google Shape;24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Data </a:t>
            </a:r>
            <a:r>
              <a:rPr lang="en">
                <a:solidFill>
                  <a:schemeClr val="dk1"/>
                </a:solidFill>
              </a:rPr>
              <a:t>transmitted</a:t>
            </a:r>
            <a:r>
              <a:rPr lang="en">
                <a:solidFill>
                  <a:schemeClr val="dk1"/>
                </a:solidFill>
              </a:rPr>
              <a:t> from app to MCU is done in a single byte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Used our own byte encoding for the project’s purposes</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244" name="Google Shape;244;p34"/>
          <p:cNvPicPr preferRelativeResize="0"/>
          <p:nvPr/>
        </p:nvPicPr>
        <p:blipFill>
          <a:blip r:embed="rId3">
            <a:alphaModFix/>
          </a:blip>
          <a:stretch>
            <a:fillRect/>
          </a:stretch>
        </p:blipFill>
        <p:spPr>
          <a:xfrm>
            <a:off x="8395800" y="0"/>
            <a:ext cx="739944" cy="909051"/>
          </a:xfrm>
          <a:prstGeom prst="rect">
            <a:avLst/>
          </a:prstGeom>
          <a:noFill/>
          <a:ln>
            <a:noFill/>
          </a:ln>
        </p:spPr>
      </p:pic>
      <p:pic>
        <p:nvPicPr>
          <p:cNvPr id="245" name="Google Shape;245;p34"/>
          <p:cNvPicPr preferRelativeResize="0"/>
          <p:nvPr/>
        </p:nvPicPr>
        <p:blipFill>
          <a:blip r:embed="rId4">
            <a:alphaModFix/>
          </a:blip>
          <a:stretch>
            <a:fillRect/>
          </a:stretch>
        </p:blipFill>
        <p:spPr>
          <a:xfrm>
            <a:off x="779275" y="1935187"/>
            <a:ext cx="5871951" cy="2877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 Development Approach</a:t>
            </a:r>
            <a:endParaRPr/>
          </a:p>
        </p:txBody>
      </p:sp>
      <p:sp>
        <p:nvSpPr>
          <p:cNvPr id="251" name="Google Shape;251;p35"/>
          <p:cNvSpPr txBox="1"/>
          <p:nvPr>
            <p:ph idx="1" type="body"/>
          </p:nvPr>
        </p:nvSpPr>
        <p:spPr>
          <a:xfrm>
            <a:off x="311700" y="1085113"/>
            <a:ext cx="8520600" cy="800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Technology selection was ease-of-use driven</a:t>
            </a:r>
            <a:endParaRPr/>
          </a:p>
          <a:p>
            <a:pPr indent="-317500" lvl="1" marL="914400" rtl="0" algn="l">
              <a:spcBef>
                <a:spcPts val="0"/>
              </a:spcBef>
              <a:spcAft>
                <a:spcPts val="0"/>
              </a:spcAft>
              <a:buSzPts val="1400"/>
              <a:buChar char="○"/>
            </a:pPr>
            <a:r>
              <a:rPr lang="en"/>
              <a:t>Both developer and user experience</a:t>
            </a:r>
            <a:endParaRPr/>
          </a:p>
        </p:txBody>
      </p:sp>
      <p:graphicFrame>
        <p:nvGraphicFramePr>
          <p:cNvPr id="252" name="Google Shape;252;p35"/>
          <p:cNvGraphicFramePr/>
          <p:nvPr/>
        </p:nvGraphicFramePr>
        <p:xfrm>
          <a:off x="422400" y="1953200"/>
          <a:ext cx="3000000" cy="3000000"/>
        </p:xfrm>
        <a:graphic>
          <a:graphicData uri="http://schemas.openxmlformats.org/drawingml/2006/table">
            <a:tbl>
              <a:tblPr>
                <a:noFill/>
                <a:tableStyleId>{7DA8642E-D953-4DDA-ACF7-EE2D272406FA}</a:tableStyleId>
              </a:tblPr>
              <a:tblGrid>
                <a:gridCol w="824975"/>
                <a:gridCol w="4214125"/>
                <a:gridCol w="3481500"/>
              </a:tblGrid>
              <a:tr h="425400">
                <a:tc>
                  <a:txBody>
                    <a:bodyPr/>
                    <a:lstStyle/>
                    <a:p>
                      <a:pPr indent="0" lvl="0" marL="0" rtl="0" algn="ctr">
                        <a:spcBef>
                          <a:spcPts val="0"/>
                        </a:spcBef>
                        <a:spcAft>
                          <a:spcPts val="0"/>
                        </a:spcAft>
                        <a:buNone/>
                      </a:pPr>
                      <a:r>
                        <a:t/>
                      </a:r>
                      <a:endParaRPr b="1">
                        <a:solidFill>
                          <a:schemeClr val="dk1"/>
                        </a:solidFill>
                      </a:endParaRPr>
                    </a:p>
                  </a:txBody>
                  <a:tcPr marT="91425" marB="91425" marR="91425" marL="91425" anchor="ctr"/>
                </a:tc>
                <a:tc>
                  <a:txBody>
                    <a:bodyPr/>
                    <a:lstStyle/>
                    <a:p>
                      <a:pPr indent="0" lvl="0" marL="0" rtl="0" algn="ctr">
                        <a:spcBef>
                          <a:spcPts val="0"/>
                        </a:spcBef>
                        <a:spcAft>
                          <a:spcPts val="0"/>
                        </a:spcAft>
                        <a:buNone/>
                      </a:pPr>
                      <a:r>
                        <a:rPr b="1" lang="en">
                          <a:solidFill>
                            <a:schemeClr val="dk1"/>
                          </a:solidFill>
                        </a:rPr>
                        <a:t>Web Application</a:t>
                      </a:r>
                      <a:endParaRPr b="1">
                        <a:solidFill>
                          <a:schemeClr val="dk1"/>
                        </a:solidFill>
                      </a:endParaRPr>
                    </a:p>
                  </a:txBody>
                  <a:tcPr marT="91425" marB="91425" marR="91425" marL="91425" anchor="ctr"/>
                </a:tc>
                <a:tc>
                  <a:txBody>
                    <a:bodyPr/>
                    <a:lstStyle/>
                    <a:p>
                      <a:pPr indent="0" lvl="0" marL="0" rtl="0" algn="ctr">
                        <a:spcBef>
                          <a:spcPts val="0"/>
                        </a:spcBef>
                        <a:spcAft>
                          <a:spcPts val="0"/>
                        </a:spcAft>
                        <a:buNone/>
                      </a:pPr>
                      <a:r>
                        <a:rPr b="1" lang="en">
                          <a:solidFill>
                            <a:schemeClr val="dk1"/>
                          </a:solidFill>
                        </a:rPr>
                        <a:t>Smartphone Application</a:t>
                      </a:r>
                      <a:endParaRPr b="1">
                        <a:solidFill>
                          <a:schemeClr val="dk1"/>
                        </a:solidFill>
                      </a:endParaRPr>
                    </a:p>
                  </a:txBody>
                  <a:tcPr marT="91425" marB="91425" marR="91425" marL="91425" anchor="ctr">
                    <a:solidFill>
                      <a:srgbClr val="274E13"/>
                    </a:solidFill>
                  </a:tcPr>
                </a:tc>
              </a:tr>
              <a:tr h="883575">
                <a:tc>
                  <a:txBody>
                    <a:bodyPr/>
                    <a:lstStyle/>
                    <a:p>
                      <a:pPr indent="0" lvl="0" marL="0" rtl="0" algn="ctr">
                        <a:spcBef>
                          <a:spcPts val="0"/>
                        </a:spcBef>
                        <a:spcAft>
                          <a:spcPts val="0"/>
                        </a:spcAft>
                        <a:buNone/>
                      </a:pPr>
                      <a:r>
                        <a:rPr lang="en">
                          <a:solidFill>
                            <a:schemeClr val="dk1"/>
                          </a:solidFill>
                        </a:rPr>
                        <a:t>Pros</a:t>
                      </a:r>
                      <a:endParaRPr>
                        <a:solidFill>
                          <a:schemeClr val="dk1"/>
                        </a:solidFill>
                      </a:endParaRPr>
                    </a:p>
                  </a:txBody>
                  <a:tcPr marT="91425" marB="91425" marR="91425" marL="91425" anchor="ctr"/>
                </a:tc>
                <a:tc>
                  <a:txBody>
                    <a:bodyPr/>
                    <a:lstStyle/>
                    <a:p>
                      <a:pPr indent="-317500" lvl="0" marL="457200" rtl="0" algn="l">
                        <a:spcBef>
                          <a:spcPts val="0"/>
                        </a:spcBef>
                        <a:spcAft>
                          <a:spcPts val="0"/>
                        </a:spcAft>
                        <a:buClr>
                          <a:schemeClr val="dk1"/>
                        </a:buClr>
                        <a:buSzPts val="1400"/>
                        <a:buChar char="●"/>
                      </a:pPr>
                      <a:r>
                        <a:rPr lang="en">
                          <a:solidFill>
                            <a:schemeClr val="dk1"/>
                          </a:solidFill>
                        </a:rPr>
                        <a:t>Accessible on any device (if desired)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Great documentation on available technology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Cross-platform</a:t>
                      </a:r>
                      <a:endParaRPr>
                        <a:solidFill>
                          <a:schemeClr val="dk1"/>
                        </a:solidFill>
                      </a:endParaRPr>
                    </a:p>
                  </a:txBody>
                  <a:tcPr marT="91425" marB="91425" marR="91425" marL="91425" anchor="ctr"/>
                </a:tc>
                <a:tc>
                  <a:txBody>
                    <a:bodyPr/>
                    <a:lstStyle/>
                    <a:p>
                      <a:pPr indent="-317500" lvl="0" marL="457200" rtl="0" algn="l">
                        <a:spcBef>
                          <a:spcPts val="0"/>
                        </a:spcBef>
                        <a:spcAft>
                          <a:spcPts val="0"/>
                        </a:spcAft>
                        <a:buClr>
                          <a:schemeClr val="dk1"/>
                        </a:buClr>
                        <a:buSzPts val="1400"/>
                        <a:buChar char="●"/>
                      </a:pPr>
                      <a:r>
                        <a:rPr lang="en">
                          <a:solidFill>
                            <a:schemeClr val="dk1"/>
                          </a:solidFill>
                        </a:rPr>
                        <a:t>Downloaded to device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No network connection required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Also (potentially) cross-platform</a:t>
                      </a:r>
                      <a:endParaRPr>
                        <a:solidFill>
                          <a:schemeClr val="dk1"/>
                        </a:solidFill>
                      </a:endParaRPr>
                    </a:p>
                  </a:txBody>
                  <a:tcPr marT="91425" marB="91425" marR="91425" marL="91425" anchor="ctr">
                    <a:solidFill>
                      <a:srgbClr val="274E13"/>
                    </a:solidFill>
                  </a:tcPr>
                </a:tc>
              </a:tr>
              <a:tr h="425400">
                <a:tc>
                  <a:txBody>
                    <a:bodyPr/>
                    <a:lstStyle/>
                    <a:p>
                      <a:pPr indent="0" lvl="0" marL="0" rtl="0" algn="ctr">
                        <a:spcBef>
                          <a:spcPts val="0"/>
                        </a:spcBef>
                        <a:spcAft>
                          <a:spcPts val="0"/>
                        </a:spcAft>
                        <a:buNone/>
                      </a:pPr>
                      <a:r>
                        <a:rPr lang="en">
                          <a:solidFill>
                            <a:schemeClr val="dk1"/>
                          </a:solidFill>
                        </a:rPr>
                        <a:t>Cons</a:t>
                      </a:r>
                      <a:endParaRPr>
                        <a:solidFill>
                          <a:schemeClr val="dk1"/>
                        </a:solidFill>
                      </a:endParaRPr>
                    </a:p>
                  </a:txBody>
                  <a:tcPr marT="91425" marB="91425" marR="91425" marL="91425" anchor="ctr"/>
                </a:tc>
                <a:tc>
                  <a:txBody>
                    <a:bodyPr/>
                    <a:lstStyle/>
                    <a:p>
                      <a:pPr indent="-317500" lvl="0" marL="457200" rtl="0" algn="l">
                        <a:spcBef>
                          <a:spcPts val="0"/>
                        </a:spcBef>
                        <a:spcAft>
                          <a:spcPts val="0"/>
                        </a:spcAft>
                        <a:buClr>
                          <a:schemeClr val="dk1"/>
                        </a:buClr>
                        <a:buSzPts val="1400"/>
                        <a:buChar char="●"/>
                      </a:pPr>
                      <a:r>
                        <a:rPr lang="en">
                          <a:solidFill>
                            <a:schemeClr val="dk1"/>
                          </a:solidFill>
                        </a:rPr>
                        <a:t>Requires server hosting</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Requires network connection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Not developed specifically for smartphone</a:t>
                      </a:r>
                      <a:endParaRPr>
                        <a:solidFill>
                          <a:schemeClr val="dk1"/>
                        </a:solidFill>
                      </a:endParaRPr>
                    </a:p>
                  </a:txBody>
                  <a:tcPr marT="91425" marB="91425" marR="91425" marL="91425" anchor="ctr"/>
                </a:tc>
                <a:tc>
                  <a:txBody>
                    <a:bodyPr/>
                    <a:lstStyle/>
                    <a:p>
                      <a:pPr indent="-317500" lvl="0" marL="457200" rtl="0" algn="l">
                        <a:spcBef>
                          <a:spcPts val="0"/>
                        </a:spcBef>
                        <a:spcAft>
                          <a:spcPts val="0"/>
                        </a:spcAft>
                        <a:buClr>
                          <a:schemeClr val="dk1"/>
                        </a:buClr>
                        <a:buSzPts val="1400"/>
                        <a:buChar char="●"/>
                      </a:pPr>
                      <a:r>
                        <a:rPr lang="en">
                          <a:solidFill>
                            <a:schemeClr val="dk1"/>
                          </a:solidFill>
                        </a:rPr>
                        <a:t>Relatively newer tech to web apps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Potentially less documentation</a:t>
                      </a:r>
                      <a:endParaRPr>
                        <a:solidFill>
                          <a:schemeClr val="dk1"/>
                        </a:solidFill>
                      </a:endParaRPr>
                    </a:p>
                  </a:txBody>
                  <a:tcPr marT="91425" marB="91425" marR="91425" marL="91425" anchor="ctr">
                    <a:solidFill>
                      <a:srgbClr val="274E13"/>
                    </a:solidFill>
                  </a:tcPr>
                </a:tc>
              </a:tr>
            </a:tbl>
          </a:graphicData>
        </a:graphic>
      </p:graphicFrame>
      <p:pic>
        <p:nvPicPr>
          <p:cNvPr id="253" name="Google Shape;253;p35"/>
          <p:cNvPicPr preferRelativeResize="0"/>
          <p:nvPr/>
        </p:nvPicPr>
        <p:blipFill rotWithShape="1">
          <a:blip r:embed="rId3">
            <a:alphaModFix/>
          </a:blip>
          <a:srcRect b="0" l="11741" r="12552" t="6428"/>
          <a:stretch/>
        </p:blipFill>
        <p:spPr>
          <a:xfrm>
            <a:off x="8170975" y="0"/>
            <a:ext cx="973018" cy="1202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 Technology Selection</a:t>
            </a:r>
            <a:endParaRPr/>
          </a:p>
        </p:txBody>
      </p:sp>
      <p:graphicFrame>
        <p:nvGraphicFramePr>
          <p:cNvPr id="259" name="Google Shape;259;p36"/>
          <p:cNvGraphicFramePr/>
          <p:nvPr/>
        </p:nvGraphicFramePr>
        <p:xfrm>
          <a:off x="412850" y="1232300"/>
          <a:ext cx="3000000" cy="3000000"/>
        </p:xfrm>
        <a:graphic>
          <a:graphicData uri="http://schemas.openxmlformats.org/drawingml/2006/table">
            <a:tbl>
              <a:tblPr>
                <a:noFill/>
                <a:tableStyleId>{7DA8642E-D953-4DDA-ACF7-EE2D272406FA}</a:tableStyleId>
              </a:tblPr>
              <a:tblGrid>
                <a:gridCol w="661525"/>
                <a:gridCol w="2358975"/>
                <a:gridCol w="2694675"/>
                <a:gridCol w="2603100"/>
              </a:tblGrid>
              <a:tr h="538775">
                <a:tc>
                  <a:txBody>
                    <a:bodyPr/>
                    <a:lstStyle/>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iOS (XCode, Swift)</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Android (Android Studio, Java/Kotlin)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Flutter (Dart)</a:t>
                      </a:r>
                      <a:endParaRPr>
                        <a:solidFill>
                          <a:schemeClr val="dk1"/>
                        </a:solidFill>
                      </a:endParaRPr>
                    </a:p>
                  </a:txBody>
                  <a:tcPr marT="91425" marB="91425" marR="91425" marL="91425">
                    <a:solidFill>
                      <a:srgbClr val="274E13"/>
                    </a:solidFill>
                  </a:tcPr>
                </a:tc>
              </a:tr>
              <a:tr h="1199375">
                <a:tc>
                  <a:txBody>
                    <a:bodyPr/>
                    <a:lstStyle/>
                    <a:p>
                      <a:pPr indent="0" lvl="0" marL="0" rtl="0" algn="l">
                        <a:spcBef>
                          <a:spcPts val="0"/>
                        </a:spcBef>
                        <a:spcAft>
                          <a:spcPts val="0"/>
                        </a:spcAft>
                        <a:buNone/>
                      </a:pPr>
                      <a:r>
                        <a:rPr lang="en">
                          <a:solidFill>
                            <a:schemeClr val="dk1"/>
                          </a:solidFill>
                        </a:rPr>
                        <a:t>Pros</a:t>
                      </a:r>
                      <a:endParaRPr>
                        <a:solidFill>
                          <a:schemeClr val="dk1"/>
                        </a:solidFill>
                      </a:endParaRPr>
                    </a:p>
                  </a:txBody>
                  <a:tcPr marT="91425" marB="91425" marR="91425" marL="91425"/>
                </a:tc>
                <a:tc>
                  <a:txBody>
                    <a:bodyPr/>
                    <a:lstStyle/>
                    <a:p>
                      <a:pPr indent="-317500" lvl="0" marL="457200" rtl="0" algn="l">
                        <a:spcBef>
                          <a:spcPts val="0"/>
                        </a:spcBef>
                        <a:spcAft>
                          <a:spcPts val="0"/>
                        </a:spcAft>
                        <a:buClr>
                          <a:schemeClr val="dk1"/>
                        </a:buClr>
                        <a:buSzPts val="1400"/>
                        <a:buChar char="●"/>
                      </a:pPr>
                      <a:r>
                        <a:rPr lang="en">
                          <a:solidFill>
                            <a:schemeClr val="dk1"/>
                          </a:solidFill>
                        </a:rPr>
                        <a:t>Most group members have iPhones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Easy to work with</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Apple’s support</a:t>
                      </a:r>
                      <a:endParaRPr>
                        <a:solidFill>
                          <a:schemeClr val="dk1"/>
                        </a:solidFill>
                      </a:endParaRPr>
                    </a:p>
                  </a:txBody>
                  <a:tcPr marT="91425" marB="91425" marR="91425" marL="91425"/>
                </a:tc>
                <a:tc>
                  <a:txBody>
                    <a:bodyPr/>
                    <a:lstStyle/>
                    <a:p>
                      <a:pPr indent="-317500" lvl="0" marL="457200" rtl="0" algn="l">
                        <a:spcBef>
                          <a:spcPts val="0"/>
                        </a:spcBef>
                        <a:spcAft>
                          <a:spcPts val="0"/>
                        </a:spcAft>
                        <a:buClr>
                          <a:schemeClr val="dk1"/>
                        </a:buClr>
                        <a:buSzPts val="1400"/>
                        <a:buChar char="●"/>
                      </a:pPr>
                      <a:r>
                        <a:rPr lang="en">
                          <a:solidFill>
                            <a:schemeClr val="dk1"/>
                          </a:solidFill>
                        </a:rPr>
                        <a:t>Runs natively on both Windows and MacOS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Great community support</a:t>
                      </a:r>
                      <a:endParaRPr>
                        <a:solidFill>
                          <a:schemeClr val="dk1"/>
                        </a:solidFill>
                      </a:endParaRPr>
                    </a:p>
                  </a:txBody>
                  <a:tcPr marT="91425" marB="91425" marR="91425" marL="91425"/>
                </a:tc>
                <a:tc>
                  <a:txBody>
                    <a:bodyPr/>
                    <a:lstStyle/>
                    <a:p>
                      <a:pPr indent="-317500" lvl="0" marL="457200" rtl="0" algn="l">
                        <a:spcBef>
                          <a:spcPts val="0"/>
                        </a:spcBef>
                        <a:spcAft>
                          <a:spcPts val="0"/>
                        </a:spcAft>
                        <a:buClr>
                          <a:schemeClr val="dk1"/>
                        </a:buClr>
                        <a:buSzPts val="1400"/>
                        <a:buChar char="●"/>
                      </a:pPr>
                      <a:r>
                        <a:rPr lang="en">
                          <a:solidFill>
                            <a:schemeClr val="dk1"/>
                          </a:solidFill>
                        </a:rPr>
                        <a:t>Is cross-platform</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Enables every member to test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Great documentation (Google developed)</a:t>
                      </a:r>
                      <a:endParaRPr>
                        <a:solidFill>
                          <a:schemeClr val="dk1"/>
                        </a:solidFill>
                      </a:endParaRPr>
                    </a:p>
                  </a:txBody>
                  <a:tcPr marT="91425" marB="91425" marR="91425" marL="91425">
                    <a:solidFill>
                      <a:srgbClr val="274E13"/>
                    </a:solidFill>
                  </a:tcPr>
                </a:tc>
              </a:tr>
              <a:tr h="915925">
                <a:tc>
                  <a:txBody>
                    <a:bodyPr/>
                    <a:lstStyle/>
                    <a:p>
                      <a:pPr indent="0" lvl="0" marL="0" rtl="0" algn="l">
                        <a:spcBef>
                          <a:spcPts val="0"/>
                        </a:spcBef>
                        <a:spcAft>
                          <a:spcPts val="0"/>
                        </a:spcAft>
                        <a:buNone/>
                      </a:pPr>
                      <a:r>
                        <a:rPr lang="en">
                          <a:solidFill>
                            <a:schemeClr val="dk1"/>
                          </a:solidFill>
                        </a:rPr>
                        <a:t>Cons</a:t>
                      </a:r>
                      <a:endParaRPr>
                        <a:solidFill>
                          <a:schemeClr val="dk1"/>
                        </a:solidFill>
                      </a:endParaRPr>
                    </a:p>
                  </a:txBody>
                  <a:tcPr marT="91425" marB="91425" marR="91425" marL="91425"/>
                </a:tc>
                <a:tc>
                  <a:txBody>
                    <a:bodyPr/>
                    <a:lstStyle/>
                    <a:p>
                      <a:pPr indent="-317500" lvl="0" marL="457200" rtl="0" algn="l">
                        <a:spcBef>
                          <a:spcPts val="0"/>
                        </a:spcBef>
                        <a:spcAft>
                          <a:spcPts val="0"/>
                        </a:spcAft>
                        <a:buClr>
                          <a:schemeClr val="dk1"/>
                        </a:buClr>
                        <a:buSzPts val="1400"/>
                        <a:buChar char="●"/>
                      </a:pPr>
                      <a:r>
                        <a:rPr lang="en">
                          <a:solidFill>
                            <a:schemeClr val="dk1"/>
                          </a:solidFill>
                        </a:rPr>
                        <a:t>Does not run natively on Windows</a:t>
                      </a:r>
                      <a:endParaRPr>
                        <a:solidFill>
                          <a:schemeClr val="dk1"/>
                        </a:solidFill>
                      </a:endParaRPr>
                    </a:p>
                  </a:txBody>
                  <a:tcPr marT="91425" marB="91425" marR="91425" marL="91425"/>
                </a:tc>
                <a:tc>
                  <a:txBody>
                    <a:bodyPr/>
                    <a:lstStyle/>
                    <a:p>
                      <a:pPr indent="-317500" lvl="0" marL="457200" rtl="0" algn="l">
                        <a:spcBef>
                          <a:spcPts val="0"/>
                        </a:spcBef>
                        <a:spcAft>
                          <a:spcPts val="0"/>
                        </a:spcAft>
                        <a:buClr>
                          <a:schemeClr val="dk1"/>
                        </a:buClr>
                        <a:buSzPts val="1400"/>
                        <a:buChar char="●"/>
                      </a:pPr>
                      <a:r>
                        <a:rPr lang="en">
                          <a:solidFill>
                            <a:schemeClr val="dk1"/>
                          </a:solidFill>
                        </a:rPr>
                        <a:t>One Android phone in group; limits testing</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Kotlin an unfamiliar language</a:t>
                      </a:r>
                      <a:endParaRPr>
                        <a:solidFill>
                          <a:schemeClr val="dk1"/>
                        </a:solidFill>
                      </a:endParaRPr>
                    </a:p>
                  </a:txBody>
                  <a:tcPr marT="91425" marB="91425" marR="91425" marL="91425"/>
                </a:tc>
                <a:tc>
                  <a:txBody>
                    <a:bodyPr/>
                    <a:lstStyle/>
                    <a:p>
                      <a:pPr indent="-317500" lvl="0" marL="457200" rtl="0" algn="l">
                        <a:spcBef>
                          <a:spcPts val="0"/>
                        </a:spcBef>
                        <a:spcAft>
                          <a:spcPts val="0"/>
                        </a:spcAft>
                        <a:buClr>
                          <a:schemeClr val="dk1"/>
                        </a:buClr>
                        <a:buSzPts val="1400"/>
                        <a:buChar char="●"/>
                      </a:pPr>
                      <a:r>
                        <a:rPr lang="en">
                          <a:solidFill>
                            <a:schemeClr val="dk1"/>
                          </a:solidFill>
                        </a:rPr>
                        <a:t>Dart is a new language to both community a the group</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Steep learning curve</a:t>
                      </a:r>
                      <a:endParaRPr>
                        <a:solidFill>
                          <a:schemeClr val="dk1"/>
                        </a:solidFill>
                      </a:endParaRPr>
                    </a:p>
                  </a:txBody>
                  <a:tcPr marT="91425" marB="91425" marR="91425" marL="91425">
                    <a:solidFill>
                      <a:srgbClr val="274E13"/>
                    </a:solidFill>
                  </a:tcPr>
                </a:tc>
              </a:tr>
            </a:tbl>
          </a:graphicData>
        </a:graphic>
      </p:graphicFrame>
      <p:sp>
        <p:nvSpPr>
          <p:cNvPr id="260" name="Google Shape;260;p36"/>
          <p:cNvSpPr txBox="1"/>
          <p:nvPr/>
        </p:nvSpPr>
        <p:spPr>
          <a:xfrm>
            <a:off x="536600" y="4072700"/>
            <a:ext cx="7538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Char char="●"/>
            </a:pPr>
            <a:r>
              <a:rPr lang="en">
                <a:solidFill>
                  <a:schemeClr val="lt2"/>
                </a:solidFill>
              </a:rPr>
              <a:t>Flutter was selected to </a:t>
            </a:r>
            <a:r>
              <a:rPr lang="en">
                <a:solidFill>
                  <a:schemeClr val="lt2"/>
                </a:solidFill>
              </a:rPr>
              <a:t>support</a:t>
            </a:r>
            <a:r>
              <a:rPr lang="en">
                <a:solidFill>
                  <a:schemeClr val="lt2"/>
                </a:solidFill>
              </a:rPr>
              <a:t> application development</a:t>
            </a:r>
            <a:endParaRPr>
              <a:solidFill>
                <a:schemeClr val="lt2"/>
              </a:solidFill>
            </a:endParaRPr>
          </a:p>
          <a:p>
            <a:pPr indent="-317500" lvl="1" marL="914400" rtl="0" algn="l">
              <a:spcBef>
                <a:spcPts val="0"/>
              </a:spcBef>
              <a:spcAft>
                <a:spcPts val="0"/>
              </a:spcAft>
              <a:buClr>
                <a:schemeClr val="lt2"/>
              </a:buClr>
              <a:buSzPts val="1400"/>
              <a:buChar char="○"/>
            </a:pPr>
            <a:r>
              <a:rPr lang="en">
                <a:solidFill>
                  <a:schemeClr val="lt2"/>
                </a:solidFill>
              </a:rPr>
              <a:t>No data collection, no database</a:t>
            </a:r>
            <a:endParaRPr>
              <a:solidFill>
                <a:schemeClr val="lt2"/>
              </a:solidFill>
            </a:endParaRPr>
          </a:p>
        </p:txBody>
      </p:sp>
      <p:pic>
        <p:nvPicPr>
          <p:cNvPr id="261" name="Google Shape;261;p36"/>
          <p:cNvPicPr preferRelativeResize="0"/>
          <p:nvPr/>
        </p:nvPicPr>
        <p:blipFill rotWithShape="1">
          <a:blip r:embed="rId3">
            <a:alphaModFix/>
          </a:blip>
          <a:srcRect b="0" l="11741" r="12552" t="6428"/>
          <a:stretch/>
        </p:blipFill>
        <p:spPr>
          <a:xfrm>
            <a:off x="8170975" y="0"/>
            <a:ext cx="973018" cy="1202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Flutter Libraries</a:t>
            </a:r>
            <a:endParaRPr/>
          </a:p>
        </p:txBody>
      </p:sp>
      <p:sp>
        <p:nvSpPr>
          <p:cNvPr id="267" name="Google Shape;26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Development was assisted by libraries</a:t>
            </a:r>
            <a:endParaRPr sz="2000"/>
          </a:p>
          <a:p>
            <a:pPr indent="-355600" lvl="0" marL="457200" rtl="0" algn="l">
              <a:spcBef>
                <a:spcPts val="0"/>
              </a:spcBef>
              <a:spcAft>
                <a:spcPts val="0"/>
              </a:spcAft>
              <a:buSzPts val="2000"/>
              <a:buChar char="●"/>
            </a:pPr>
            <a:r>
              <a:rPr lang="en" sz="2000"/>
              <a:t>A select couple mentioned below are the most vital to the app:</a:t>
            </a:r>
            <a:endParaRPr sz="2000"/>
          </a:p>
          <a:p>
            <a:pPr indent="-330200" lvl="1" marL="914400" rtl="0" algn="l">
              <a:spcBef>
                <a:spcPts val="0"/>
              </a:spcBef>
              <a:spcAft>
                <a:spcPts val="0"/>
              </a:spcAft>
              <a:buSzPts val="1600"/>
              <a:buChar char="○"/>
            </a:pPr>
            <a:r>
              <a:rPr lang="en" sz="1600"/>
              <a:t>Flutter_reactive_ble (v5.0.3)</a:t>
            </a:r>
            <a:endParaRPr sz="1600"/>
          </a:p>
          <a:p>
            <a:pPr indent="-330200" lvl="2" marL="1371600" rtl="0" algn="l">
              <a:spcBef>
                <a:spcPts val="0"/>
              </a:spcBef>
              <a:spcAft>
                <a:spcPts val="0"/>
              </a:spcAft>
              <a:buSzPts val="1600"/>
              <a:buChar char="■"/>
            </a:pPr>
            <a:r>
              <a:rPr lang="en" sz="1600"/>
              <a:t>Provides a framework for the application to communicate via Bluetooth Low Energy</a:t>
            </a:r>
            <a:endParaRPr sz="1600"/>
          </a:p>
          <a:p>
            <a:pPr indent="-330200" lvl="1" marL="914400" rtl="0" algn="l">
              <a:spcBef>
                <a:spcPts val="0"/>
              </a:spcBef>
              <a:spcAft>
                <a:spcPts val="0"/>
              </a:spcAft>
              <a:buSzPts val="1600"/>
              <a:buChar char="○"/>
            </a:pPr>
            <a:r>
              <a:rPr lang="en" sz="1600"/>
              <a:t>App_settings (v4.2.0)</a:t>
            </a:r>
            <a:endParaRPr sz="1600"/>
          </a:p>
          <a:p>
            <a:pPr indent="-330200" lvl="2" marL="1371600" rtl="0" algn="l">
              <a:spcBef>
                <a:spcPts val="0"/>
              </a:spcBef>
              <a:spcAft>
                <a:spcPts val="0"/>
              </a:spcAft>
              <a:buSzPts val="1600"/>
              <a:buChar char="■"/>
            </a:pPr>
            <a:r>
              <a:rPr lang="en" sz="1600"/>
              <a:t>Includes a pathway to link user directly to their device’s settings</a:t>
            </a:r>
            <a:endParaRPr sz="1600"/>
          </a:p>
          <a:p>
            <a:pPr indent="-330200" lvl="1" marL="914400" rtl="0" algn="l">
              <a:spcBef>
                <a:spcPts val="0"/>
              </a:spcBef>
              <a:spcAft>
                <a:spcPts val="0"/>
              </a:spcAft>
              <a:buSzPts val="1600"/>
              <a:buChar char="○"/>
            </a:pPr>
            <a:r>
              <a:rPr lang="en" sz="1600"/>
              <a:t>Location_permissions (v4.0.0)</a:t>
            </a:r>
            <a:endParaRPr sz="1600"/>
          </a:p>
          <a:p>
            <a:pPr indent="-330200" lvl="2" marL="1371600" rtl="0" algn="l">
              <a:spcBef>
                <a:spcPts val="0"/>
              </a:spcBef>
              <a:spcAft>
                <a:spcPts val="0"/>
              </a:spcAft>
              <a:buSzPts val="1600"/>
              <a:buChar char="■"/>
            </a:pPr>
            <a:r>
              <a:rPr lang="en" sz="1600"/>
              <a:t>Allows the developer to ask the user for necessary privacy permissions</a:t>
            </a:r>
            <a:endParaRPr sz="1600"/>
          </a:p>
        </p:txBody>
      </p:sp>
      <p:pic>
        <p:nvPicPr>
          <p:cNvPr id="268" name="Google Shape;268;p37"/>
          <p:cNvPicPr preferRelativeResize="0"/>
          <p:nvPr/>
        </p:nvPicPr>
        <p:blipFill rotWithShape="1">
          <a:blip r:embed="rId3">
            <a:alphaModFix/>
          </a:blip>
          <a:srcRect b="0" l="11741" r="12552" t="6428"/>
          <a:stretch/>
        </p:blipFill>
        <p:spPr>
          <a:xfrm>
            <a:off x="8170975" y="0"/>
            <a:ext cx="973018" cy="1202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a:t>
            </a:r>
            <a:r>
              <a:rPr lang="en"/>
              <a:t> Application Design</a:t>
            </a:r>
            <a:endParaRPr/>
          </a:p>
        </p:txBody>
      </p:sp>
      <p:sp>
        <p:nvSpPr>
          <p:cNvPr id="274" name="Google Shape;274;p38"/>
          <p:cNvSpPr txBox="1"/>
          <p:nvPr>
            <p:ph idx="1" type="body"/>
          </p:nvPr>
        </p:nvSpPr>
        <p:spPr>
          <a:xfrm>
            <a:off x="311700" y="1152475"/>
            <a:ext cx="8520600" cy="1737000"/>
          </a:xfrm>
          <a:prstGeom prst="rect">
            <a:avLst/>
          </a:prstGeom>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lang="en"/>
              <a:t>To design application prototype, figma.com was utilized</a:t>
            </a:r>
            <a:endParaRPr/>
          </a:p>
          <a:p>
            <a:pPr indent="-317500" lvl="1" marL="914400" rtl="0" algn="l">
              <a:lnSpc>
                <a:spcPct val="115000"/>
              </a:lnSpc>
              <a:spcBef>
                <a:spcPts val="0"/>
              </a:spcBef>
              <a:spcAft>
                <a:spcPts val="0"/>
              </a:spcAft>
              <a:buSzPts val="1400"/>
              <a:buChar char="○"/>
            </a:pPr>
            <a:r>
              <a:rPr lang="en"/>
              <a:t>Layered diagrams</a:t>
            </a:r>
            <a:endParaRPr/>
          </a:p>
          <a:p>
            <a:pPr indent="-342900" lvl="0" marL="457200" rtl="0" algn="l">
              <a:lnSpc>
                <a:spcPct val="115000"/>
              </a:lnSpc>
              <a:spcBef>
                <a:spcPts val="0"/>
              </a:spcBef>
              <a:spcAft>
                <a:spcPts val="0"/>
              </a:spcAft>
              <a:buSzPts val="1800"/>
              <a:buChar char="●"/>
            </a:pPr>
            <a:r>
              <a:rPr lang="en"/>
              <a:t>Focus on certain keywords when designing:</a:t>
            </a:r>
            <a:endParaRPr/>
          </a:p>
          <a:p>
            <a:pPr indent="-317500" lvl="1" marL="914400" rtl="0" algn="l">
              <a:lnSpc>
                <a:spcPct val="115000"/>
              </a:lnSpc>
              <a:spcBef>
                <a:spcPts val="0"/>
              </a:spcBef>
              <a:spcAft>
                <a:spcPts val="0"/>
              </a:spcAft>
              <a:buSzPts val="1400"/>
              <a:buChar char="○"/>
            </a:pPr>
            <a:r>
              <a:rPr lang="en"/>
              <a:t>Simple</a:t>
            </a:r>
            <a:endParaRPr/>
          </a:p>
          <a:p>
            <a:pPr indent="-317500" lvl="1" marL="914400" rtl="0" algn="l">
              <a:lnSpc>
                <a:spcPct val="115000"/>
              </a:lnSpc>
              <a:spcBef>
                <a:spcPts val="0"/>
              </a:spcBef>
              <a:spcAft>
                <a:spcPts val="0"/>
              </a:spcAft>
              <a:buSzPts val="1400"/>
              <a:buChar char="○"/>
            </a:pPr>
            <a:r>
              <a:rPr lang="en"/>
              <a:t>Understandable</a:t>
            </a:r>
            <a:endParaRPr/>
          </a:p>
          <a:p>
            <a:pPr indent="-317500" lvl="1" marL="914400" rtl="0" algn="l">
              <a:lnSpc>
                <a:spcPct val="115000"/>
              </a:lnSpc>
              <a:spcBef>
                <a:spcPts val="0"/>
              </a:spcBef>
              <a:spcAft>
                <a:spcPts val="0"/>
              </a:spcAft>
              <a:buSzPts val="1400"/>
              <a:buChar char="○"/>
            </a:pPr>
            <a:r>
              <a:rPr lang="en"/>
              <a:t>Informative</a:t>
            </a:r>
            <a:endParaRPr/>
          </a:p>
        </p:txBody>
      </p:sp>
      <p:pic>
        <p:nvPicPr>
          <p:cNvPr id="275" name="Google Shape;275;p38"/>
          <p:cNvPicPr preferRelativeResize="0"/>
          <p:nvPr/>
        </p:nvPicPr>
        <p:blipFill>
          <a:blip r:embed="rId3">
            <a:alphaModFix/>
          </a:blip>
          <a:stretch>
            <a:fillRect/>
          </a:stretch>
        </p:blipFill>
        <p:spPr>
          <a:xfrm>
            <a:off x="3253625" y="2240100"/>
            <a:ext cx="5006224" cy="2649799"/>
          </a:xfrm>
          <a:prstGeom prst="rect">
            <a:avLst/>
          </a:prstGeom>
          <a:noFill/>
          <a:ln>
            <a:noFill/>
          </a:ln>
        </p:spPr>
      </p:pic>
      <p:pic>
        <p:nvPicPr>
          <p:cNvPr id="276" name="Google Shape;276;p38"/>
          <p:cNvPicPr preferRelativeResize="0"/>
          <p:nvPr/>
        </p:nvPicPr>
        <p:blipFill rotWithShape="1">
          <a:blip r:embed="rId4">
            <a:alphaModFix/>
          </a:blip>
          <a:srcRect b="0" l="11741" r="12552" t="6428"/>
          <a:stretch/>
        </p:blipFill>
        <p:spPr>
          <a:xfrm>
            <a:off x="8170975" y="0"/>
            <a:ext cx="973018" cy="1202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 Design Alterations</a:t>
            </a:r>
            <a:endParaRPr/>
          </a:p>
        </p:txBody>
      </p:sp>
      <p:sp>
        <p:nvSpPr>
          <p:cNvPr id="282" name="Google Shape;282;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Some initial design aspects of the app were altered</a:t>
            </a:r>
            <a:endParaRPr/>
          </a:p>
          <a:p>
            <a:pPr indent="-317500" lvl="1" marL="914400" rtl="0" algn="l">
              <a:spcBef>
                <a:spcPts val="0"/>
              </a:spcBef>
              <a:spcAft>
                <a:spcPts val="0"/>
              </a:spcAft>
              <a:buSzPts val="1400"/>
              <a:buChar char="○"/>
            </a:pPr>
            <a:r>
              <a:rPr lang="en"/>
              <a:t>Some changes logical, others to streamline development</a:t>
            </a:r>
            <a:endParaRPr/>
          </a:p>
          <a:p>
            <a:pPr indent="-342900" lvl="0" marL="457200" rtl="0" algn="l">
              <a:spcBef>
                <a:spcPts val="0"/>
              </a:spcBef>
              <a:spcAft>
                <a:spcPts val="0"/>
              </a:spcAft>
              <a:buSzPts val="1800"/>
              <a:buChar char="●"/>
            </a:pPr>
            <a:r>
              <a:rPr lang="en"/>
              <a:t>Multiple pages combined</a:t>
            </a:r>
            <a:endParaRPr/>
          </a:p>
          <a:p>
            <a:pPr indent="-317500" lvl="1" marL="914400" rtl="0" algn="l">
              <a:spcBef>
                <a:spcPts val="0"/>
              </a:spcBef>
              <a:spcAft>
                <a:spcPts val="0"/>
              </a:spcAft>
              <a:buSzPts val="1400"/>
              <a:buChar char="○"/>
            </a:pPr>
            <a:r>
              <a:rPr lang="en"/>
              <a:t>Light control and mode selection were planned as separate pages</a:t>
            </a:r>
            <a:endParaRPr/>
          </a:p>
          <a:p>
            <a:pPr indent="-317500" lvl="1" marL="914400" rtl="0" algn="l">
              <a:spcBef>
                <a:spcPts val="0"/>
              </a:spcBef>
              <a:spcAft>
                <a:spcPts val="0"/>
              </a:spcAft>
              <a:buSzPts val="1400"/>
              <a:buChar char="○"/>
            </a:pPr>
            <a:r>
              <a:rPr lang="en"/>
              <a:t>Combined into HUD page to make operation simpler</a:t>
            </a:r>
            <a:endParaRPr/>
          </a:p>
          <a:p>
            <a:pPr indent="-342900" lvl="0" marL="457200" rtl="0" algn="l">
              <a:spcBef>
                <a:spcPts val="0"/>
              </a:spcBef>
              <a:spcAft>
                <a:spcPts val="0"/>
              </a:spcAft>
              <a:buSzPts val="1800"/>
              <a:buChar char="●"/>
            </a:pPr>
            <a:r>
              <a:rPr lang="en"/>
              <a:t> </a:t>
            </a:r>
            <a:r>
              <a:rPr lang="en"/>
              <a:t> Removed modularity, opted for linear experience</a:t>
            </a:r>
            <a:endParaRPr/>
          </a:p>
          <a:p>
            <a:pPr indent="-317500" lvl="1" marL="914400" rtl="0" algn="l">
              <a:spcBef>
                <a:spcPts val="0"/>
              </a:spcBef>
              <a:spcAft>
                <a:spcPts val="0"/>
              </a:spcAft>
              <a:buSzPts val="1400"/>
              <a:buChar char="○"/>
            </a:pPr>
            <a:r>
              <a:rPr lang="en"/>
              <a:t>The page combining removed necessity for home page</a:t>
            </a:r>
            <a:endParaRPr/>
          </a:p>
          <a:p>
            <a:pPr indent="-317500" lvl="1" marL="914400" rtl="0" algn="l">
              <a:spcBef>
                <a:spcPts val="0"/>
              </a:spcBef>
              <a:spcAft>
                <a:spcPts val="0"/>
              </a:spcAft>
              <a:buSzPts val="1400"/>
              <a:buChar char="○"/>
            </a:pPr>
            <a:r>
              <a:rPr lang="en"/>
              <a:t>Passing BT device data between pages was time consuming to execute</a:t>
            </a:r>
            <a:endParaRPr/>
          </a:p>
          <a:p>
            <a:pPr indent="-317500" lvl="1" marL="914400" rtl="0" algn="l">
              <a:spcBef>
                <a:spcPts val="0"/>
              </a:spcBef>
              <a:spcAft>
                <a:spcPts val="0"/>
              </a:spcAft>
              <a:buSzPts val="1400"/>
              <a:buChar char="○"/>
            </a:pPr>
            <a:r>
              <a:rPr lang="en"/>
              <a:t>A </a:t>
            </a:r>
            <a:r>
              <a:rPr lang="en"/>
              <a:t>linear passing of data (from BT page to HUD page) proved much easier</a:t>
            </a:r>
            <a:endParaRPr/>
          </a:p>
        </p:txBody>
      </p:sp>
      <p:pic>
        <p:nvPicPr>
          <p:cNvPr id="283" name="Google Shape;283;p39"/>
          <p:cNvPicPr preferRelativeResize="0"/>
          <p:nvPr/>
        </p:nvPicPr>
        <p:blipFill rotWithShape="1">
          <a:blip r:embed="rId3">
            <a:alphaModFix/>
          </a:blip>
          <a:srcRect b="0" l="11741" r="12552" t="6428"/>
          <a:stretch/>
        </p:blipFill>
        <p:spPr>
          <a:xfrm>
            <a:off x="8170975" y="0"/>
            <a:ext cx="973018" cy="1202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0"/>
          <p:cNvSpPr txBox="1"/>
          <p:nvPr>
            <p:ph type="title"/>
          </p:nvPr>
        </p:nvSpPr>
        <p:spPr>
          <a:xfrm>
            <a:off x="195950" y="186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Flowchart</a:t>
            </a:r>
            <a:endParaRPr/>
          </a:p>
        </p:txBody>
      </p:sp>
      <p:pic>
        <p:nvPicPr>
          <p:cNvPr id="289" name="Google Shape;289;p40"/>
          <p:cNvPicPr preferRelativeResize="0"/>
          <p:nvPr/>
        </p:nvPicPr>
        <p:blipFill rotWithShape="1">
          <a:blip r:embed="rId3">
            <a:alphaModFix/>
          </a:blip>
          <a:srcRect b="0" l="11741" r="12552" t="6428"/>
          <a:stretch/>
        </p:blipFill>
        <p:spPr>
          <a:xfrm>
            <a:off x="8170975" y="0"/>
            <a:ext cx="973018" cy="1202725"/>
          </a:xfrm>
          <a:prstGeom prst="rect">
            <a:avLst/>
          </a:prstGeom>
          <a:noFill/>
          <a:ln>
            <a:noFill/>
          </a:ln>
        </p:spPr>
      </p:pic>
      <p:pic>
        <p:nvPicPr>
          <p:cNvPr id="290" name="Google Shape;290;p40"/>
          <p:cNvPicPr preferRelativeResize="0"/>
          <p:nvPr/>
        </p:nvPicPr>
        <p:blipFill>
          <a:blip r:embed="rId4">
            <a:alphaModFix/>
          </a:blip>
          <a:stretch>
            <a:fillRect/>
          </a:stretch>
        </p:blipFill>
        <p:spPr>
          <a:xfrm>
            <a:off x="152400" y="921825"/>
            <a:ext cx="7866179" cy="379481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ph type="title"/>
          </p:nvPr>
        </p:nvSpPr>
        <p:spPr>
          <a:xfrm>
            <a:off x="311700" y="315013"/>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State of Application</a:t>
            </a:r>
            <a:endParaRPr/>
          </a:p>
        </p:txBody>
      </p:sp>
      <p:sp>
        <p:nvSpPr>
          <p:cNvPr id="296" name="Google Shape;296;p41"/>
          <p:cNvSpPr txBox="1"/>
          <p:nvPr>
            <p:ph idx="1" type="body"/>
          </p:nvPr>
        </p:nvSpPr>
        <p:spPr>
          <a:xfrm>
            <a:off x="311700" y="887725"/>
            <a:ext cx="8520600" cy="3985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Application is fully functional</a:t>
            </a:r>
            <a:endParaRPr/>
          </a:p>
          <a:p>
            <a:pPr indent="-317500" lvl="1" marL="914400" rtl="0" algn="l">
              <a:spcBef>
                <a:spcPts val="0"/>
              </a:spcBef>
              <a:spcAft>
                <a:spcPts val="0"/>
              </a:spcAft>
              <a:buSzPts val="1400"/>
              <a:buChar char="○"/>
            </a:pPr>
            <a:r>
              <a:rPr lang="en"/>
              <a:t>Pages are built and function as intended</a:t>
            </a:r>
            <a:endParaRPr/>
          </a:p>
          <a:p>
            <a:pPr indent="-317500" lvl="1" marL="914400" rtl="0" algn="l">
              <a:spcBef>
                <a:spcPts val="0"/>
              </a:spcBef>
              <a:spcAft>
                <a:spcPts val="0"/>
              </a:spcAft>
              <a:buSzPts val="1400"/>
              <a:buChar char="○"/>
            </a:pPr>
            <a:r>
              <a:rPr lang="en"/>
              <a:t>Navigation between </a:t>
            </a:r>
            <a:r>
              <a:rPr lang="en"/>
              <a:t>pages is smooth and intuitive</a:t>
            </a:r>
            <a:endParaRPr/>
          </a:p>
          <a:p>
            <a:pPr indent="-342900" lvl="0" marL="457200" rtl="0" algn="l">
              <a:spcBef>
                <a:spcPts val="0"/>
              </a:spcBef>
              <a:spcAft>
                <a:spcPts val="0"/>
              </a:spcAft>
              <a:buSzPts val="1800"/>
              <a:buChar char="●"/>
            </a:pPr>
            <a:r>
              <a:rPr lang="en"/>
              <a:t>Heads-up-display page functions as expected</a:t>
            </a:r>
            <a:endParaRPr/>
          </a:p>
          <a:p>
            <a:pPr indent="-317500" lvl="1" marL="914400" rtl="0" algn="l">
              <a:spcBef>
                <a:spcPts val="0"/>
              </a:spcBef>
              <a:spcAft>
                <a:spcPts val="0"/>
              </a:spcAft>
              <a:buSzPts val="1400"/>
              <a:buChar char="○"/>
            </a:pPr>
            <a:r>
              <a:rPr lang="en"/>
              <a:t>A two-way Bluetooth link has been established, tx and rx</a:t>
            </a:r>
            <a:endParaRPr/>
          </a:p>
          <a:p>
            <a:pPr indent="-317500" lvl="1" marL="914400" rtl="0" algn="l">
              <a:spcBef>
                <a:spcPts val="0"/>
              </a:spcBef>
              <a:spcAft>
                <a:spcPts val="0"/>
              </a:spcAft>
              <a:buSzPts val="1400"/>
              <a:buChar char="○"/>
            </a:pPr>
            <a:r>
              <a:rPr lang="en"/>
              <a:t>The biggest hurdle for the app</a:t>
            </a:r>
            <a:endParaRPr/>
          </a:p>
          <a:p>
            <a:pPr indent="-342900" lvl="0" marL="457200" rtl="0" algn="l">
              <a:spcBef>
                <a:spcPts val="0"/>
              </a:spcBef>
              <a:spcAft>
                <a:spcPts val="0"/>
              </a:spcAft>
              <a:buSzPts val="1800"/>
              <a:buChar char="●"/>
            </a:pPr>
            <a:r>
              <a:rPr lang="en"/>
              <a:t>Stretch Goals</a:t>
            </a:r>
            <a:endParaRPr/>
          </a:p>
          <a:p>
            <a:pPr indent="-317500" lvl="1" marL="914400" rtl="0" algn="l">
              <a:spcBef>
                <a:spcPts val="0"/>
              </a:spcBef>
              <a:spcAft>
                <a:spcPts val="0"/>
              </a:spcAft>
              <a:buSzPts val="1400"/>
              <a:buChar char="○"/>
            </a:pPr>
            <a:r>
              <a:rPr lang="en"/>
              <a:t>Cruise control</a:t>
            </a:r>
            <a:endParaRPr/>
          </a:p>
          <a:p>
            <a:pPr indent="-317500" lvl="1" marL="914400" rtl="0" algn="l">
              <a:spcBef>
                <a:spcPts val="0"/>
              </a:spcBef>
              <a:spcAft>
                <a:spcPts val="0"/>
              </a:spcAft>
              <a:buSzPts val="1400"/>
              <a:buChar char="○"/>
            </a:pPr>
            <a:r>
              <a:rPr lang="en"/>
              <a:t>Overhead included, but time constraints prevented from being reached</a:t>
            </a:r>
            <a:endParaRPr/>
          </a:p>
          <a:p>
            <a:pPr indent="-342900" lvl="0" marL="457200" rtl="0" algn="l">
              <a:spcBef>
                <a:spcPts val="0"/>
              </a:spcBef>
              <a:spcAft>
                <a:spcPts val="0"/>
              </a:spcAft>
              <a:buSzPts val="1800"/>
              <a:buChar char="●"/>
            </a:pPr>
            <a:r>
              <a:rPr lang="en"/>
              <a:t>Android platform mostly functional</a:t>
            </a:r>
            <a:endParaRPr/>
          </a:p>
          <a:p>
            <a:pPr indent="-317500" lvl="1" marL="914400" rtl="0" algn="l">
              <a:spcBef>
                <a:spcPts val="0"/>
              </a:spcBef>
              <a:spcAft>
                <a:spcPts val="0"/>
              </a:spcAft>
              <a:buSzPts val="1400"/>
              <a:buChar char="○"/>
            </a:pPr>
            <a:r>
              <a:rPr lang="en"/>
              <a:t>Compiled for both platforms, both can establish Bluetooth link</a:t>
            </a:r>
            <a:endParaRPr/>
          </a:p>
        </p:txBody>
      </p:sp>
      <p:pic>
        <p:nvPicPr>
          <p:cNvPr id="297" name="Google Shape;297;p41"/>
          <p:cNvPicPr preferRelativeResize="0"/>
          <p:nvPr/>
        </p:nvPicPr>
        <p:blipFill rotWithShape="1">
          <a:blip r:embed="rId3">
            <a:alphaModFix/>
          </a:blip>
          <a:srcRect b="0" l="11741" r="12552" t="6428"/>
          <a:stretch/>
        </p:blipFill>
        <p:spPr>
          <a:xfrm>
            <a:off x="8170975" y="0"/>
            <a:ext cx="973018" cy="1202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 and Background</a:t>
            </a:r>
            <a:endParaRPr/>
          </a:p>
        </p:txBody>
      </p:sp>
      <p:sp>
        <p:nvSpPr>
          <p:cNvPr id="77" name="Google Shape;7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USA’s dominant transportation method is automobiles</a:t>
            </a:r>
            <a:endParaRPr/>
          </a:p>
          <a:p>
            <a:pPr indent="-317500" lvl="1" marL="914400" rtl="0" algn="l">
              <a:spcBef>
                <a:spcPts val="0"/>
              </a:spcBef>
              <a:spcAft>
                <a:spcPts val="0"/>
              </a:spcAft>
              <a:buSzPts val="1400"/>
              <a:buChar char="○"/>
            </a:pPr>
            <a:r>
              <a:rPr lang="en"/>
              <a:t>Other methods are either:</a:t>
            </a:r>
            <a:endParaRPr/>
          </a:p>
          <a:p>
            <a:pPr indent="-317500" lvl="2" marL="1371600" rtl="0" algn="l">
              <a:spcBef>
                <a:spcPts val="0"/>
              </a:spcBef>
              <a:spcAft>
                <a:spcPts val="0"/>
              </a:spcAft>
              <a:buSzPts val="1400"/>
              <a:buChar char="■"/>
            </a:pPr>
            <a:r>
              <a:rPr lang="en"/>
              <a:t>Inconvenient</a:t>
            </a:r>
            <a:endParaRPr/>
          </a:p>
          <a:p>
            <a:pPr indent="-317500" lvl="2" marL="1371600" rtl="0" algn="l">
              <a:spcBef>
                <a:spcPts val="0"/>
              </a:spcBef>
              <a:spcAft>
                <a:spcPts val="0"/>
              </a:spcAft>
              <a:buSzPts val="1400"/>
              <a:buChar char="■"/>
            </a:pPr>
            <a:r>
              <a:rPr lang="en"/>
              <a:t>Inefficient</a:t>
            </a:r>
            <a:endParaRPr/>
          </a:p>
          <a:p>
            <a:pPr indent="-342900" lvl="0" marL="457200" rtl="0" algn="l">
              <a:spcBef>
                <a:spcPts val="0"/>
              </a:spcBef>
              <a:spcAft>
                <a:spcPts val="0"/>
              </a:spcAft>
              <a:buSzPts val="1800"/>
              <a:buChar char="●"/>
            </a:pPr>
            <a:r>
              <a:rPr lang="en"/>
              <a:t>Electric bicycles are growing in popularity</a:t>
            </a:r>
            <a:endParaRPr/>
          </a:p>
          <a:p>
            <a:pPr indent="-317500" lvl="1" marL="914400" rtl="0" algn="l">
              <a:spcBef>
                <a:spcPts val="0"/>
              </a:spcBef>
              <a:spcAft>
                <a:spcPts val="0"/>
              </a:spcAft>
              <a:buSzPts val="1400"/>
              <a:buChar char="○"/>
            </a:pPr>
            <a:r>
              <a:rPr lang="en"/>
              <a:t>Cheaper</a:t>
            </a:r>
            <a:endParaRPr/>
          </a:p>
          <a:p>
            <a:pPr indent="-317500" lvl="1" marL="914400" rtl="0" algn="l">
              <a:spcBef>
                <a:spcPts val="0"/>
              </a:spcBef>
              <a:spcAft>
                <a:spcPts val="0"/>
              </a:spcAft>
              <a:buSzPts val="1400"/>
              <a:buChar char="○"/>
            </a:pPr>
            <a:r>
              <a:rPr lang="en"/>
              <a:t>Easier to maintain</a:t>
            </a:r>
            <a:endParaRPr/>
          </a:p>
          <a:p>
            <a:pPr indent="-342900" lvl="0" marL="457200" rtl="0" algn="l">
              <a:spcBef>
                <a:spcPts val="0"/>
              </a:spcBef>
              <a:spcAft>
                <a:spcPts val="0"/>
              </a:spcAft>
              <a:buSzPts val="1800"/>
              <a:buChar char="●"/>
            </a:pPr>
            <a:r>
              <a:rPr lang="en"/>
              <a:t>Strive to contribute to/meet expectations of modern e-bikes </a:t>
            </a:r>
            <a:endParaRPr/>
          </a:p>
          <a:p>
            <a:pPr indent="-317500" lvl="1" marL="914400" rtl="0" algn="l">
              <a:spcBef>
                <a:spcPts val="0"/>
              </a:spcBef>
              <a:spcAft>
                <a:spcPts val="0"/>
              </a:spcAft>
              <a:buSzPts val="1400"/>
              <a:buChar char="○"/>
            </a:pPr>
            <a:r>
              <a:rPr lang="en"/>
              <a:t>Modern technology</a:t>
            </a:r>
            <a:endParaRPr/>
          </a:p>
          <a:p>
            <a:pPr indent="-317500" lvl="1" marL="914400" rtl="0" algn="l">
              <a:spcBef>
                <a:spcPts val="0"/>
              </a:spcBef>
              <a:spcAft>
                <a:spcPts val="0"/>
              </a:spcAft>
              <a:buSzPts val="1400"/>
              <a:buChar char="○"/>
            </a:pPr>
            <a:r>
              <a:rPr lang="en"/>
              <a:t>Smartphone connectivity</a:t>
            </a:r>
            <a:endParaRPr/>
          </a:p>
        </p:txBody>
      </p:sp>
      <p:pic>
        <p:nvPicPr>
          <p:cNvPr id="78" name="Google Shape;78;p15"/>
          <p:cNvPicPr preferRelativeResize="0"/>
          <p:nvPr/>
        </p:nvPicPr>
        <p:blipFill rotWithShape="1">
          <a:blip r:embed="rId3">
            <a:alphaModFix/>
          </a:blip>
          <a:srcRect b="0" l="11741" r="12552" t="6428"/>
          <a:stretch/>
        </p:blipFill>
        <p:spPr>
          <a:xfrm>
            <a:off x="8170975" y="0"/>
            <a:ext cx="973018" cy="1202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Administrative Content</a:t>
            </a:r>
            <a:endParaRPr/>
          </a:p>
        </p:txBody>
      </p:sp>
      <p:sp>
        <p:nvSpPr>
          <p:cNvPr id="303" name="Google Shape;303;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Budget</a:t>
            </a:r>
            <a:endParaRPr/>
          </a:p>
          <a:p>
            <a:pPr indent="0" lvl="0" marL="0" rtl="0" algn="l">
              <a:spcBef>
                <a:spcPts val="1200"/>
              </a:spcBef>
              <a:spcAft>
                <a:spcPts val="1200"/>
              </a:spcAft>
              <a:buNone/>
            </a:pPr>
            <a:r>
              <a:rPr lang="en"/>
              <a:t>Work Distribution</a:t>
            </a:r>
            <a:endParaRPr/>
          </a:p>
        </p:txBody>
      </p:sp>
      <p:pic>
        <p:nvPicPr>
          <p:cNvPr id="304" name="Google Shape;304;p42"/>
          <p:cNvPicPr preferRelativeResize="0"/>
          <p:nvPr/>
        </p:nvPicPr>
        <p:blipFill>
          <a:blip r:embed="rId3">
            <a:alphaModFix/>
          </a:blip>
          <a:stretch>
            <a:fillRect/>
          </a:stretch>
        </p:blipFill>
        <p:spPr>
          <a:xfrm>
            <a:off x="8536727" y="0"/>
            <a:ext cx="607275" cy="911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Cost</a:t>
            </a:r>
            <a:endParaRPr/>
          </a:p>
        </p:txBody>
      </p:sp>
      <p:graphicFrame>
        <p:nvGraphicFramePr>
          <p:cNvPr id="310" name="Google Shape;310;p43"/>
          <p:cNvGraphicFramePr/>
          <p:nvPr/>
        </p:nvGraphicFramePr>
        <p:xfrm>
          <a:off x="952500" y="1238250"/>
          <a:ext cx="3000000" cy="3000000"/>
        </p:xfrm>
        <a:graphic>
          <a:graphicData uri="http://schemas.openxmlformats.org/drawingml/2006/table">
            <a:tbl>
              <a:tblPr>
                <a:noFill/>
                <a:tableStyleId>{7DA8642E-D953-4DDA-ACF7-EE2D272406FA}</a:tableStyleId>
              </a:tblPr>
              <a:tblGrid>
                <a:gridCol w="3619500"/>
                <a:gridCol w="3619500"/>
              </a:tblGrid>
              <a:tr h="381000">
                <a:tc>
                  <a:txBody>
                    <a:bodyPr/>
                    <a:lstStyle/>
                    <a:p>
                      <a:pPr indent="0" lvl="0" marL="0" rtl="0" algn="ctr">
                        <a:lnSpc>
                          <a:spcPct val="105000"/>
                        </a:lnSpc>
                        <a:spcBef>
                          <a:spcPts val="1200"/>
                        </a:spcBef>
                        <a:spcAft>
                          <a:spcPts val="1200"/>
                        </a:spcAft>
                        <a:buNone/>
                      </a:pPr>
                      <a:r>
                        <a:rPr b="1" lang="en">
                          <a:solidFill>
                            <a:schemeClr val="dk1"/>
                          </a:solidFill>
                        </a:rPr>
                        <a:t>Item</a:t>
                      </a:r>
                      <a:endParaRPr b="1">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05000"/>
                        </a:lnSpc>
                        <a:spcBef>
                          <a:spcPts val="1200"/>
                        </a:spcBef>
                        <a:spcAft>
                          <a:spcPts val="1200"/>
                        </a:spcAft>
                        <a:buNone/>
                      </a:pPr>
                      <a:r>
                        <a:rPr b="1" lang="en">
                          <a:solidFill>
                            <a:schemeClr val="dk1"/>
                          </a:solidFill>
                        </a:rPr>
                        <a:t>Estimated Price</a:t>
                      </a:r>
                      <a:endParaRPr b="1">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lnSpc>
                          <a:spcPct val="105000"/>
                        </a:lnSpc>
                        <a:spcBef>
                          <a:spcPts val="1200"/>
                        </a:spcBef>
                        <a:spcAft>
                          <a:spcPts val="1200"/>
                        </a:spcAft>
                        <a:buNone/>
                      </a:pPr>
                      <a:r>
                        <a:rPr lang="en">
                          <a:solidFill>
                            <a:schemeClr val="dk1"/>
                          </a:solidFill>
                        </a:rPr>
                        <a:t>Motor (1 unit)</a:t>
                      </a:r>
                      <a:endParaRPr>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05000"/>
                        </a:lnSpc>
                        <a:spcBef>
                          <a:spcPts val="1200"/>
                        </a:spcBef>
                        <a:spcAft>
                          <a:spcPts val="1200"/>
                        </a:spcAft>
                        <a:buNone/>
                      </a:pPr>
                      <a:r>
                        <a:rPr lang="en">
                          <a:solidFill>
                            <a:schemeClr val="dk1"/>
                          </a:solidFill>
                        </a:rPr>
                        <a:t>$240</a:t>
                      </a:r>
                      <a:endParaRPr>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lnSpc>
                          <a:spcPct val="105000"/>
                        </a:lnSpc>
                        <a:spcBef>
                          <a:spcPts val="1200"/>
                        </a:spcBef>
                        <a:spcAft>
                          <a:spcPts val="1200"/>
                        </a:spcAft>
                        <a:buNone/>
                      </a:pPr>
                      <a:r>
                        <a:rPr lang="en">
                          <a:solidFill>
                            <a:schemeClr val="dk1"/>
                          </a:solidFill>
                        </a:rPr>
                        <a:t>PCB (3 – 5 units)</a:t>
                      </a:r>
                      <a:endParaRPr>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05000"/>
                        </a:lnSpc>
                        <a:spcBef>
                          <a:spcPts val="1200"/>
                        </a:spcBef>
                        <a:spcAft>
                          <a:spcPts val="1200"/>
                        </a:spcAft>
                        <a:buNone/>
                      </a:pPr>
                      <a:r>
                        <a:rPr lang="en">
                          <a:solidFill>
                            <a:schemeClr val="dk1"/>
                          </a:solidFill>
                        </a:rPr>
                        <a:t>$180</a:t>
                      </a:r>
                      <a:endParaRPr>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lnSpc>
                          <a:spcPct val="105000"/>
                        </a:lnSpc>
                        <a:spcBef>
                          <a:spcPts val="1200"/>
                        </a:spcBef>
                        <a:spcAft>
                          <a:spcPts val="1200"/>
                        </a:spcAft>
                        <a:buNone/>
                      </a:pPr>
                      <a:r>
                        <a:rPr lang="en">
                          <a:solidFill>
                            <a:schemeClr val="dk1"/>
                          </a:solidFill>
                        </a:rPr>
                        <a:t>Lithium-ion </a:t>
                      </a:r>
                      <a:r>
                        <a:rPr lang="en">
                          <a:solidFill>
                            <a:schemeClr val="dk1"/>
                          </a:solidFill>
                        </a:rPr>
                        <a:t>Battery (1 unit)</a:t>
                      </a:r>
                      <a:endParaRPr>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05000"/>
                        </a:lnSpc>
                        <a:spcBef>
                          <a:spcPts val="1200"/>
                        </a:spcBef>
                        <a:spcAft>
                          <a:spcPts val="1200"/>
                        </a:spcAft>
                        <a:buNone/>
                      </a:pPr>
                      <a:r>
                        <a:rPr lang="en">
                          <a:solidFill>
                            <a:schemeClr val="dk1"/>
                          </a:solidFill>
                        </a:rPr>
                        <a:t>$350</a:t>
                      </a:r>
                      <a:endParaRPr>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lnSpc>
                          <a:spcPct val="105000"/>
                        </a:lnSpc>
                        <a:spcBef>
                          <a:spcPts val="1200"/>
                        </a:spcBef>
                        <a:spcAft>
                          <a:spcPts val="1200"/>
                        </a:spcAft>
                        <a:buNone/>
                      </a:pPr>
                      <a:r>
                        <a:rPr lang="en">
                          <a:solidFill>
                            <a:schemeClr val="dk1"/>
                          </a:solidFill>
                        </a:rPr>
                        <a:t>Sensors/peripherals</a:t>
                      </a:r>
                      <a:endParaRPr>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05000"/>
                        </a:lnSpc>
                        <a:spcBef>
                          <a:spcPts val="1200"/>
                        </a:spcBef>
                        <a:spcAft>
                          <a:spcPts val="1200"/>
                        </a:spcAft>
                        <a:buNone/>
                      </a:pPr>
                      <a:r>
                        <a:rPr lang="en">
                          <a:solidFill>
                            <a:schemeClr val="dk1"/>
                          </a:solidFill>
                        </a:rPr>
                        <a:t>$276</a:t>
                      </a:r>
                      <a:endParaRPr>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lnSpc>
                          <a:spcPct val="105000"/>
                        </a:lnSpc>
                        <a:spcBef>
                          <a:spcPts val="1200"/>
                        </a:spcBef>
                        <a:spcAft>
                          <a:spcPts val="1200"/>
                        </a:spcAft>
                        <a:buNone/>
                      </a:pPr>
                      <a:r>
                        <a:rPr lang="en">
                          <a:solidFill>
                            <a:schemeClr val="dk1"/>
                          </a:solidFill>
                        </a:rPr>
                        <a:t>Circuit components</a:t>
                      </a:r>
                      <a:endParaRPr>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05000"/>
                        </a:lnSpc>
                        <a:spcBef>
                          <a:spcPts val="1200"/>
                        </a:spcBef>
                        <a:spcAft>
                          <a:spcPts val="1200"/>
                        </a:spcAft>
                        <a:buNone/>
                      </a:pPr>
                      <a:r>
                        <a:rPr lang="en">
                          <a:solidFill>
                            <a:schemeClr val="dk1"/>
                          </a:solidFill>
                        </a:rPr>
                        <a:t>$100</a:t>
                      </a:r>
                      <a:endParaRPr>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l">
                        <a:lnSpc>
                          <a:spcPct val="105000"/>
                        </a:lnSpc>
                        <a:spcBef>
                          <a:spcPts val="1200"/>
                        </a:spcBef>
                        <a:spcAft>
                          <a:spcPts val="1200"/>
                        </a:spcAft>
                        <a:buNone/>
                      </a:pPr>
                      <a:r>
                        <a:rPr b="1" lang="en" sz="1100">
                          <a:solidFill>
                            <a:schemeClr val="dk1"/>
                          </a:solidFill>
                        </a:rPr>
                        <a:t>Forecasted Total</a:t>
                      </a:r>
                      <a:endParaRPr b="1" sz="1100">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05000"/>
                        </a:lnSpc>
                        <a:spcBef>
                          <a:spcPts val="1200"/>
                        </a:spcBef>
                        <a:spcAft>
                          <a:spcPts val="1200"/>
                        </a:spcAft>
                        <a:buNone/>
                      </a:pPr>
                      <a:r>
                        <a:rPr lang="en">
                          <a:solidFill>
                            <a:schemeClr val="dk1"/>
                          </a:solidFill>
                        </a:rPr>
                        <a:t>$1146</a:t>
                      </a:r>
                      <a:endParaRPr>
                        <a:solidFill>
                          <a:schemeClr val="dk1"/>
                        </a:solidFill>
                      </a:endParaRPr>
                    </a:p>
                  </a:txBody>
                  <a:tcPr marT="91425" marB="91425"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311" name="Google Shape;311;p43"/>
          <p:cNvPicPr preferRelativeResize="0"/>
          <p:nvPr/>
        </p:nvPicPr>
        <p:blipFill>
          <a:blip r:embed="rId3">
            <a:alphaModFix/>
          </a:blip>
          <a:stretch>
            <a:fillRect/>
          </a:stretch>
        </p:blipFill>
        <p:spPr>
          <a:xfrm>
            <a:off x="8536727" y="0"/>
            <a:ext cx="607275" cy="911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 distribution</a:t>
            </a:r>
            <a:endParaRPr/>
          </a:p>
        </p:txBody>
      </p:sp>
      <p:graphicFrame>
        <p:nvGraphicFramePr>
          <p:cNvPr id="317" name="Google Shape;317;p44"/>
          <p:cNvGraphicFramePr/>
          <p:nvPr/>
        </p:nvGraphicFramePr>
        <p:xfrm>
          <a:off x="952500" y="1619250"/>
          <a:ext cx="3000000" cy="3000000"/>
        </p:xfrm>
        <a:graphic>
          <a:graphicData uri="http://schemas.openxmlformats.org/drawingml/2006/table">
            <a:tbl>
              <a:tblPr>
                <a:noFill/>
                <a:tableStyleId>{7DA8642E-D953-4DDA-ACF7-EE2D272406FA}</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en">
                          <a:solidFill>
                            <a:schemeClr val="dk1"/>
                          </a:solidFill>
                        </a:rPr>
                        <a:t>Name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PCB design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App developer</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MCU Software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Hardware assembly &amp; Testing</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Alex</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Primary</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Secondary</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Carlos</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Secondary</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Primary</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Chris</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Primary</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Secondary</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Victor</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Secondary</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Primary</a:t>
                      </a:r>
                      <a:endParaRPr>
                        <a:solidFill>
                          <a:schemeClr val="dk1"/>
                        </a:solidFill>
                      </a:endParaRPr>
                    </a:p>
                  </a:txBody>
                  <a:tcPr marT="91425" marB="91425" marR="91425" marL="91425"/>
                </a:tc>
                <a:tc>
                  <a:txBody>
                    <a:bodyPr/>
                    <a:lstStyle/>
                    <a:p>
                      <a:pPr indent="0" lvl="0" marL="0" rtl="0" algn="ctr">
                        <a:spcBef>
                          <a:spcPts val="0"/>
                        </a:spcBef>
                        <a:spcAft>
                          <a:spcPts val="0"/>
                        </a:spcAft>
                        <a:buNone/>
                      </a:pPr>
                      <a:r>
                        <a:t/>
                      </a:r>
                      <a:endParaRPr>
                        <a:solidFill>
                          <a:schemeClr val="dk1"/>
                        </a:solidFill>
                      </a:endParaRPr>
                    </a:p>
                  </a:txBody>
                  <a:tcPr marT="91425" marB="91425" marR="91425" marL="91425"/>
                </a:tc>
              </a:tr>
            </a:tbl>
          </a:graphicData>
        </a:graphic>
      </p:graphicFrame>
      <p:pic>
        <p:nvPicPr>
          <p:cNvPr id="318" name="Google Shape;318;p44"/>
          <p:cNvPicPr preferRelativeResize="0"/>
          <p:nvPr/>
        </p:nvPicPr>
        <p:blipFill>
          <a:blip r:embed="rId3">
            <a:alphaModFix/>
          </a:blip>
          <a:stretch>
            <a:fillRect/>
          </a:stretch>
        </p:blipFill>
        <p:spPr>
          <a:xfrm>
            <a:off x="8536727" y="0"/>
            <a:ext cx="607275" cy="911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Design </a:t>
            </a:r>
            <a:endParaRPr/>
          </a:p>
          <a:p>
            <a:pPr indent="0" lvl="0" marL="0" rtl="0" algn="l">
              <a:spcBef>
                <a:spcPts val="0"/>
              </a:spcBef>
              <a:spcAft>
                <a:spcPts val="0"/>
              </a:spcAft>
              <a:buNone/>
            </a:pPr>
            <a:r>
              <a:t/>
            </a:r>
            <a:endParaRPr/>
          </a:p>
        </p:txBody>
      </p:sp>
      <p:pic>
        <p:nvPicPr>
          <p:cNvPr id="324" name="Google Shape;324;p45"/>
          <p:cNvPicPr preferRelativeResize="0"/>
          <p:nvPr/>
        </p:nvPicPr>
        <p:blipFill>
          <a:blip r:embed="rId3">
            <a:alphaModFix/>
          </a:blip>
          <a:stretch>
            <a:fillRect/>
          </a:stretch>
        </p:blipFill>
        <p:spPr>
          <a:xfrm>
            <a:off x="311700" y="1370313"/>
            <a:ext cx="2810552" cy="2182775"/>
          </a:xfrm>
          <a:prstGeom prst="rect">
            <a:avLst/>
          </a:prstGeom>
          <a:noFill/>
          <a:ln>
            <a:noFill/>
          </a:ln>
        </p:spPr>
      </p:pic>
      <p:pic>
        <p:nvPicPr>
          <p:cNvPr id="325" name="Google Shape;325;p45"/>
          <p:cNvPicPr preferRelativeResize="0"/>
          <p:nvPr/>
        </p:nvPicPr>
        <p:blipFill>
          <a:blip r:embed="rId4">
            <a:alphaModFix/>
          </a:blip>
          <a:stretch>
            <a:fillRect/>
          </a:stretch>
        </p:blipFill>
        <p:spPr>
          <a:xfrm>
            <a:off x="3087838" y="1348575"/>
            <a:ext cx="2968325" cy="2226252"/>
          </a:xfrm>
          <a:prstGeom prst="rect">
            <a:avLst/>
          </a:prstGeom>
          <a:noFill/>
          <a:ln>
            <a:noFill/>
          </a:ln>
        </p:spPr>
      </p:pic>
      <p:pic>
        <p:nvPicPr>
          <p:cNvPr id="326" name="Google Shape;326;p45"/>
          <p:cNvPicPr preferRelativeResize="0"/>
          <p:nvPr/>
        </p:nvPicPr>
        <p:blipFill>
          <a:blip r:embed="rId5">
            <a:alphaModFix/>
          </a:blip>
          <a:stretch>
            <a:fillRect/>
          </a:stretch>
        </p:blipFill>
        <p:spPr>
          <a:xfrm>
            <a:off x="6090575" y="1348575"/>
            <a:ext cx="2562301" cy="2595748"/>
          </a:xfrm>
          <a:prstGeom prst="rect">
            <a:avLst/>
          </a:prstGeom>
          <a:noFill/>
          <a:ln>
            <a:noFill/>
          </a:ln>
        </p:spPr>
      </p:pic>
      <p:pic>
        <p:nvPicPr>
          <p:cNvPr id="327" name="Google Shape;327;p45"/>
          <p:cNvPicPr preferRelativeResize="0"/>
          <p:nvPr/>
        </p:nvPicPr>
        <p:blipFill>
          <a:blip r:embed="rId6">
            <a:alphaModFix/>
          </a:blip>
          <a:stretch>
            <a:fillRect/>
          </a:stretch>
        </p:blipFill>
        <p:spPr>
          <a:xfrm>
            <a:off x="7903525" y="0"/>
            <a:ext cx="1240377" cy="13297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Hardware </a:t>
            </a:r>
            <a:endParaRPr/>
          </a:p>
        </p:txBody>
      </p:sp>
      <p:graphicFrame>
        <p:nvGraphicFramePr>
          <p:cNvPr id="333" name="Google Shape;333;p46"/>
          <p:cNvGraphicFramePr/>
          <p:nvPr/>
        </p:nvGraphicFramePr>
        <p:xfrm>
          <a:off x="952500" y="1809750"/>
          <a:ext cx="3000000" cy="3000000"/>
        </p:xfrm>
        <a:graphic>
          <a:graphicData uri="http://schemas.openxmlformats.org/drawingml/2006/table">
            <a:tbl>
              <a:tblPr>
                <a:noFill/>
                <a:tableStyleId>{7DA8642E-D953-4DDA-ACF7-EE2D272406FA}</a:tableStyleId>
              </a:tblPr>
              <a:tblGrid>
                <a:gridCol w="3619500"/>
                <a:gridCol w="3619500"/>
              </a:tblGrid>
              <a:tr h="381000">
                <a:tc>
                  <a:txBody>
                    <a:bodyPr/>
                    <a:lstStyle/>
                    <a:p>
                      <a:pPr indent="0" lvl="0" marL="0" rtl="0" algn="l">
                        <a:spcBef>
                          <a:spcPts val="0"/>
                        </a:spcBef>
                        <a:spcAft>
                          <a:spcPts val="0"/>
                        </a:spcAft>
                        <a:buNone/>
                      </a:pPr>
                      <a:r>
                        <a:rPr b="1" lang="en">
                          <a:solidFill>
                            <a:schemeClr val="dk1"/>
                          </a:solidFill>
                        </a:rPr>
                        <a:t>Problem</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Solution</a:t>
                      </a:r>
                      <a:endParaRPr b="1">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Learning New Skills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Gaining more experience through practicing </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Assembly</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Find better options to </a:t>
                      </a:r>
                      <a:r>
                        <a:rPr lang="en">
                          <a:solidFill>
                            <a:schemeClr val="dk1"/>
                          </a:solidFill>
                        </a:rPr>
                        <a:t>accommodate</a:t>
                      </a:r>
                      <a:r>
                        <a:rPr lang="en">
                          <a:solidFill>
                            <a:schemeClr val="dk1"/>
                          </a:solidFill>
                        </a:rPr>
                        <a:t> the components</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PCB Design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Trial and error in </a:t>
                      </a:r>
                      <a:r>
                        <a:rPr lang="en">
                          <a:solidFill>
                            <a:schemeClr val="dk1"/>
                          </a:solidFill>
                        </a:rPr>
                        <a:t>finding</a:t>
                      </a:r>
                      <a:r>
                        <a:rPr lang="en">
                          <a:solidFill>
                            <a:schemeClr val="dk1"/>
                          </a:solidFill>
                        </a:rPr>
                        <a:t> any issues</a:t>
                      </a:r>
                      <a:endParaRPr>
                        <a:solidFill>
                          <a:schemeClr val="dk1"/>
                        </a:solidFill>
                      </a:endParaRPr>
                    </a:p>
                  </a:txBody>
                  <a:tcPr marT="91425" marB="91425" marR="91425" marL="91425"/>
                </a:tc>
              </a:tr>
            </a:tbl>
          </a:graphicData>
        </a:graphic>
      </p:graphicFrame>
      <p:pic>
        <p:nvPicPr>
          <p:cNvPr id="334" name="Google Shape;334;p46"/>
          <p:cNvPicPr preferRelativeResize="0"/>
          <p:nvPr/>
        </p:nvPicPr>
        <p:blipFill>
          <a:blip r:embed="rId3">
            <a:alphaModFix/>
          </a:blip>
          <a:stretch>
            <a:fillRect/>
          </a:stretch>
        </p:blipFill>
        <p:spPr>
          <a:xfrm>
            <a:off x="7903525" y="0"/>
            <a:ext cx="1240377" cy="13297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Software </a:t>
            </a:r>
            <a:endParaRPr/>
          </a:p>
        </p:txBody>
      </p:sp>
      <p:graphicFrame>
        <p:nvGraphicFramePr>
          <p:cNvPr id="340" name="Google Shape;340;p47"/>
          <p:cNvGraphicFramePr/>
          <p:nvPr/>
        </p:nvGraphicFramePr>
        <p:xfrm>
          <a:off x="952500" y="1809750"/>
          <a:ext cx="3000000" cy="3000000"/>
        </p:xfrm>
        <a:graphic>
          <a:graphicData uri="http://schemas.openxmlformats.org/drawingml/2006/table">
            <a:tbl>
              <a:tblPr>
                <a:noFill/>
                <a:tableStyleId>{7DA8642E-D953-4DDA-ACF7-EE2D272406FA}</a:tableStyleId>
              </a:tblPr>
              <a:tblGrid>
                <a:gridCol w="3619500"/>
                <a:gridCol w="3619500"/>
              </a:tblGrid>
              <a:tr h="381000">
                <a:tc>
                  <a:txBody>
                    <a:bodyPr/>
                    <a:lstStyle/>
                    <a:p>
                      <a:pPr indent="0" lvl="0" marL="0" rtl="0" algn="l">
                        <a:spcBef>
                          <a:spcPts val="0"/>
                        </a:spcBef>
                        <a:spcAft>
                          <a:spcPts val="0"/>
                        </a:spcAft>
                        <a:buNone/>
                      </a:pPr>
                      <a:r>
                        <a:rPr b="1" lang="en">
                          <a:solidFill>
                            <a:schemeClr val="dk1"/>
                          </a:solidFill>
                        </a:rPr>
                        <a:t>Problem</a:t>
                      </a:r>
                      <a:endParaRPr b="1">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rPr>
                        <a:t>Solution</a:t>
                      </a:r>
                      <a:endParaRPr b="1">
                        <a:solidFill>
                          <a:schemeClr val="dk1"/>
                        </a:solidFill>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Learning Flutter’s Dart Language</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Exposure and practice helped with required knowledge</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Bluetooth Communication; BLE devices only transmit 20 bytes at a time</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Separate custom packets into sections</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Bluetooth Communication; MCU receives one byte only</a:t>
                      </a:r>
                      <a:endParaRPr>
                        <a:solidFill>
                          <a:schemeClr val="dk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dk1"/>
                          </a:solidFill>
                        </a:rPr>
                        <a:t>Byte encoding using masking; different bits provide different information</a:t>
                      </a:r>
                      <a:endParaRPr>
                        <a:solidFill>
                          <a:schemeClr val="dk1"/>
                        </a:solidFill>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en">
                          <a:solidFill>
                            <a:schemeClr val="dk1"/>
                          </a:solidFill>
                        </a:rPr>
                        <a:t>Application’s Bluetooth not receiving</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Using incorrect device ID; tx-ing uses 128-byte id, rx-ing uses 16-byte id</a:t>
                      </a:r>
                      <a:endParaRPr>
                        <a:solidFill>
                          <a:schemeClr val="dk1"/>
                        </a:solidFill>
                      </a:endParaRPr>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sp>
        <p:nvSpPr>
          <p:cNvPr id="345" name="Google Shape;345;p48"/>
          <p:cNvSpPr txBox="1"/>
          <p:nvPr>
            <p:ph type="title"/>
          </p:nvPr>
        </p:nvSpPr>
        <p:spPr>
          <a:xfrm>
            <a:off x="3412800" y="2235150"/>
            <a:ext cx="24741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20"/>
              <a:t>Thank You!</a:t>
            </a:r>
            <a:endParaRPr sz="352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 and Objectives</a:t>
            </a:r>
            <a:endParaRPr/>
          </a:p>
        </p:txBody>
      </p:sp>
      <p:graphicFrame>
        <p:nvGraphicFramePr>
          <p:cNvPr id="84" name="Google Shape;84;p16"/>
          <p:cNvGraphicFramePr/>
          <p:nvPr/>
        </p:nvGraphicFramePr>
        <p:xfrm>
          <a:off x="952500" y="1151125"/>
          <a:ext cx="3000000" cy="3000000"/>
        </p:xfrm>
        <a:graphic>
          <a:graphicData uri="http://schemas.openxmlformats.org/drawingml/2006/table">
            <a:tbl>
              <a:tblPr>
                <a:noFill/>
                <a:tableStyleId>{7DA8642E-D953-4DDA-ACF7-EE2D272406FA}</a:tableStyleId>
              </a:tblPr>
              <a:tblGrid>
                <a:gridCol w="2662400"/>
                <a:gridCol w="4576600"/>
              </a:tblGrid>
              <a:tr h="381000">
                <a:tc>
                  <a:txBody>
                    <a:bodyPr/>
                    <a:lstStyle/>
                    <a:p>
                      <a:pPr indent="-317500" lvl="0" marL="457200" rtl="0" algn="l">
                        <a:spcBef>
                          <a:spcPts val="0"/>
                        </a:spcBef>
                        <a:spcAft>
                          <a:spcPts val="0"/>
                        </a:spcAft>
                        <a:buClr>
                          <a:schemeClr val="dk1"/>
                        </a:buClr>
                        <a:buSzPts val="1400"/>
                        <a:buChar char="●"/>
                      </a:pPr>
                      <a:r>
                        <a:rPr b="1" lang="en">
                          <a:solidFill>
                            <a:schemeClr val="dk1"/>
                          </a:solidFill>
                        </a:rPr>
                        <a:t>Engineering Goals</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Description</a:t>
                      </a:r>
                      <a:endParaRPr b="1">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App</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Mobile app to control settings and display relevant info.</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Throttle</a:t>
                      </a:r>
                      <a:r>
                        <a:rPr lang="en">
                          <a:solidFill>
                            <a:schemeClr val="dk1"/>
                          </a:solidFill>
                        </a:rPr>
                        <a:t> Control</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Use a </a:t>
                      </a:r>
                      <a:r>
                        <a:rPr lang="en">
                          <a:solidFill>
                            <a:schemeClr val="dk1"/>
                          </a:solidFill>
                        </a:rPr>
                        <a:t>throttle</a:t>
                      </a:r>
                      <a:r>
                        <a:rPr lang="en">
                          <a:solidFill>
                            <a:schemeClr val="dk1"/>
                          </a:solidFill>
                        </a:rPr>
                        <a:t> to control speed of bike.</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Lighting</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Lights for night time riding and regulatory compliance.</a:t>
                      </a:r>
                      <a:endParaRPr>
                        <a:solidFill>
                          <a:schemeClr val="dk1"/>
                        </a:solidFill>
                      </a:endParaRPr>
                    </a:p>
                  </a:txBody>
                  <a:tcPr marT="91425" marB="91425" marR="91425" marL="91425"/>
                </a:tc>
              </a:tr>
              <a:tr h="381000">
                <a:tc>
                  <a:txBody>
                    <a:bodyPr/>
                    <a:lstStyle/>
                    <a:p>
                      <a:pPr indent="-317500" lvl="0" marL="457200" rtl="0" algn="l">
                        <a:spcBef>
                          <a:spcPts val="0"/>
                        </a:spcBef>
                        <a:spcAft>
                          <a:spcPts val="0"/>
                        </a:spcAft>
                        <a:buClr>
                          <a:schemeClr val="dk1"/>
                        </a:buClr>
                        <a:buSzPts val="1400"/>
                        <a:buChar char="●"/>
                      </a:pPr>
                      <a:r>
                        <a:rPr b="1" lang="en">
                          <a:solidFill>
                            <a:schemeClr val="dk1"/>
                          </a:solidFill>
                        </a:rPr>
                        <a:t>Stretch Goals</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Cruise Control</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Set the bike’s speed and not use </a:t>
                      </a:r>
                      <a:r>
                        <a:rPr lang="en">
                          <a:solidFill>
                            <a:schemeClr val="dk1"/>
                          </a:solidFill>
                        </a:rPr>
                        <a:t>throttle</a:t>
                      </a:r>
                      <a:r>
                        <a:rPr lang="en">
                          <a:solidFill>
                            <a:schemeClr val="dk1"/>
                          </a:solidFill>
                        </a:rPr>
                        <a:t> control.</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Assist Mode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Still have to pedal, but long distance or hills easier.</a:t>
                      </a:r>
                      <a:endParaRPr>
                        <a:solidFill>
                          <a:schemeClr val="dk1"/>
                        </a:solidFill>
                      </a:endParaRPr>
                    </a:p>
                  </a:txBody>
                  <a:tcPr marT="91425" marB="91425" marR="91425" marL="91425"/>
                </a:tc>
              </a:tr>
            </a:tbl>
          </a:graphicData>
        </a:graphic>
      </p:graphicFrame>
      <p:sp>
        <p:nvSpPr>
          <p:cNvPr id="85" name="Google Shape;85;p16"/>
          <p:cNvSpPr txBox="1"/>
          <p:nvPr/>
        </p:nvSpPr>
        <p:spPr>
          <a:xfrm>
            <a:off x="7795400" y="111125"/>
            <a:ext cx="134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86" name="Google Shape;86;p16"/>
          <p:cNvPicPr preferRelativeResize="0"/>
          <p:nvPr/>
        </p:nvPicPr>
        <p:blipFill>
          <a:blip r:embed="rId3">
            <a:alphaModFix/>
          </a:blip>
          <a:stretch>
            <a:fillRect/>
          </a:stretch>
        </p:blipFill>
        <p:spPr>
          <a:xfrm>
            <a:off x="8144750" y="0"/>
            <a:ext cx="999151" cy="1071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Specifications </a:t>
            </a:r>
            <a:endParaRPr/>
          </a:p>
        </p:txBody>
      </p:sp>
      <p:pic>
        <p:nvPicPr>
          <p:cNvPr id="92" name="Google Shape;92;p17"/>
          <p:cNvPicPr preferRelativeResize="0"/>
          <p:nvPr/>
        </p:nvPicPr>
        <p:blipFill>
          <a:blip r:embed="rId3">
            <a:alphaModFix/>
          </a:blip>
          <a:stretch>
            <a:fillRect/>
          </a:stretch>
        </p:blipFill>
        <p:spPr>
          <a:xfrm>
            <a:off x="8054050" y="0"/>
            <a:ext cx="1089849" cy="1168348"/>
          </a:xfrm>
          <a:prstGeom prst="rect">
            <a:avLst/>
          </a:prstGeom>
          <a:noFill/>
          <a:ln>
            <a:noFill/>
          </a:ln>
        </p:spPr>
      </p:pic>
      <p:graphicFrame>
        <p:nvGraphicFramePr>
          <p:cNvPr id="93" name="Google Shape;93;p17"/>
          <p:cNvGraphicFramePr/>
          <p:nvPr/>
        </p:nvGraphicFramePr>
        <p:xfrm>
          <a:off x="311700" y="572700"/>
          <a:ext cx="3000000" cy="3000000"/>
        </p:xfrm>
        <a:graphic>
          <a:graphicData uri="http://schemas.openxmlformats.org/drawingml/2006/table">
            <a:tbl>
              <a:tblPr>
                <a:noFill/>
                <a:tableStyleId>{7DA8642E-D953-4DDA-ACF7-EE2D272406FA}</a:tableStyleId>
              </a:tblPr>
              <a:tblGrid>
                <a:gridCol w="1938575"/>
                <a:gridCol w="1938575"/>
                <a:gridCol w="1938575"/>
                <a:gridCol w="1938575"/>
              </a:tblGrid>
              <a:tr h="381000">
                <a:tc>
                  <a:txBody>
                    <a:bodyPr/>
                    <a:lstStyle/>
                    <a:p>
                      <a:pPr indent="0" lvl="0" marL="0" rtl="0" algn="l">
                        <a:spcBef>
                          <a:spcPts val="0"/>
                        </a:spcBef>
                        <a:spcAft>
                          <a:spcPts val="0"/>
                        </a:spcAft>
                        <a:buNone/>
                      </a:pPr>
                      <a:r>
                        <a:rPr lang="en">
                          <a:solidFill>
                            <a:schemeClr val="dk1"/>
                          </a:solidFill>
                        </a:rPr>
                        <a:t>Components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spec</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Requirement</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Actual</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Bike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Weight</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&lt;= 28kg / 62lbs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24.75kg</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Dimension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None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1.71mx0.67mx1.05m</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Battery</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Distance/Time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30km/2hrs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48km/2hrs</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Bluetooth module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Distance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100m</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100m</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App</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Bluetooth-controlled</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Yes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Yes</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t/>
                      </a:r>
                      <a:endParaRPr>
                        <a:solidFill>
                          <a:schemeClr val="dk1"/>
                        </a:solidFill>
                        <a:highlight>
                          <a:srgbClr val="0000FF"/>
                        </a:highlight>
                      </a:endParaRPr>
                    </a:p>
                  </a:txBody>
                  <a:tcPr marT="91425" marB="91425" marR="91425" marL="91425"/>
                </a:tc>
                <a:tc>
                  <a:txBody>
                    <a:bodyPr/>
                    <a:lstStyle/>
                    <a:p>
                      <a:pPr indent="0" lvl="0" marL="0" rtl="0" algn="l">
                        <a:spcBef>
                          <a:spcPts val="0"/>
                        </a:spcBef>
                        <a:spcAft>
                          <a:spcPts val="0"/>
                        </a:spcAft>
                        <a:buNone/>
                      </a:pPr>
                      <a:r>
                        <a:rPr lang="en">
                          <a:solidFill>
                            <a:schemeClr val="dk1"/>
                          </a:solidFill>
                          <a:highlight>
                            <a:srgbClr val="0000FF"/>
                          </a:highlight>
                        </a:rPr>
                        <a:t>RGB LED control</a:t>
                      </a:r>
                      <a:endParaRPr>
                        <a:solidFill>
                          <a:schemeClr val="dk1"/>
                        </a:solidFill>
                        <a:highlight>
                          <a:srgbClr val="0000FF"/>
                        </a:highlight>
                      </a:endParaRPr>
                    </a:p>
                  </a:txBody>
                  <a:tcPr marT="91425" marB="91425" marR="91425" marL="91425"/>
                </a:tc>
                <a:tc>
                  <a:txBody>
                    <a:bodyPr/>
                    <a:lstStyle/>
                    <a:p>
                      <a:pPr indent="0" lvl="0" marL="0" rtl="0" algn="l">
                        <a:spcBef>
                          <a:spcPts val="0"/>
                        </a:spcBef>
                        <a:spcAft>
                          <a:spcPts val="0"/>
                        </a:spcAft>
                        <a:buNone/>
                      </a:pPr>
                      <a:r>
                        <a:rPr lang="en">
                          <a:solidFill>
                            <a:schemeClr val="dk1"/>
                          </a:solidFill>
                          <a:highlight>
                            <a:srgbClr val="0000FF"/>
                          </a:highlight>
                        </a:rPr>
                        <a:t>App controlled</a:t>
                      </a:r>
                      <a:endParaRPr>
                        <a:solidFill>
                          <a:schemeClr val="dk1"/>
                        </a:solidFill>
                        <a:highlight>
                          <a:srgbClr val="0000FF"/>
                        </a:highlight>
                      </a:endParaRPr>
                    </a:p>
                  </a:txBody>
                  <a:tcPr marT="91425" marB="91425" marR="91425" marL="91425"/>
                </a:tc>
                <a:tc>
                  <a:txBody>
                    <a:bodyPr/>
                    <a:lstStyle/>
                    <a:p>
                      <a:pPr indent="0" lvl="0" marL="0" rtl="0" algn="l">
                        <a:spcBef>
                          <a:spcPts val="0"/>
                        </a:spcBef>
                        <a:spcAft>
                          <a:spcPts val="0"/>
                        </a:spcAft>
                        <a:buNone/>
                      </a:pPr>
                      <a:r>
                        <a:rPr lang="en">
                          <a:solidFill>
                            <a:schemeClr val="dk1"/>
                          </a:solidFill>
                          <a:highlight>
                            <a:srgbClr val="0000FF"/>
                          </a:highlight>
                        </a:rPr>
                        <a:t>App controlled</a:t>
                      </a:r>
                      <a:endParaRPr>
                        <a:solidFill>
                          <a:schemeClr val="dk1"/>
                        </a:solidFill>
                        <a:highlight>
                          <a:srgbClr val="0000FF"/>
                        </a:highlight>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highlight>
                            <a:srgbClr val="0000FF"/>
                          </a:highlight>
                        </a:rPr>
                        <a:t>Throttle</a:t>
                      </a:r>
                      <a:endParaRPr>
                        <a:solidFill>
                          <a:schemeClr val="dk1"/>
                        </a:solidFill>
                        <a:highlight>
                          <a:srgbClr val="0000FF"/>
                        </a:highlight>
                      </a:endParaRPr>
                    </a:p>
                  </a:txBody>
                  <a:tcPr marT="91425" marB="91425" marR="91425" marL="91425"/>
                </a:tc>
                <a:tc>
                  <a:txBody>
                    <a:bodyPr/>
                    <a:lstStyle/>
                    <a:p>
                      <a:pPr indent="0" lvl="0" marL="0" rtl="0" algn="l">
                        <a:spcBef>
                          <a:spcPts val="0"/>
                        </a:spcBef>
                        <a:spcAft>
                          <a:spcPts val="0"/>
                        </a:spcAft>
                        <a:buNone/>
                      </a:pPr>
                      <a:r>
                        <a:rPr lang="en">
                          <a:solidFill>
                            <a:schemeClr val="dk1"/>
                          </a:solidFill>
                          <a:highlight>
                            <a:srgbClr val="0000FF"/>
                          </a:highlight>
                        </a:rPr>
                        <a:t>Full-twist</a:t>
                      </a:r>
                      <a:endParaRPr>
                        <a:solidFill>
                          <a:schemeClr val="dk1"/>
                        </a:solidFill>
                        <a:highlight>
                          <a:srgbClr val="0000FF"/>
                        </a:highlight>
                      </a:endParaRPr>
                    </a:p>
                  </a:txBody>
                  <a:tcPr marT="91425" marB="91425" marR="91425" marL="91425"/>
                </a:tc>
                <a:tc>
                  <a:txBody>
                    <a:bodyPr/>
                    <a:lstStyle/>
                    <a:p>
                      <a:pPr indent="0" lvl="0" marL="0" rtl="0" algn="l">
                        <a:spcBef>
                          <a:spcPts val="0"/>
                        </a:spcBef>
                        <a:spcAft>
                          <a:spcPts val="0"/>
                        </a:spcAft>
                        <a:buNone/>
                      </a:pPr>
                      <a:r>
                        <a:rPr lang="en">
                          <a:solidFill>
                            <a:schemeClr val="dk1"/>
                          </a:solidFill>
                          <a:highlight>
                            <a:srgbClr val="0000FF"/>
                          </a:highlight>
                        </a:rPr>
                        <a:t>Speed control</a:t>
                      </a:r>
                      <a:endParaRPr>
                        <a:solidFill>
                          <a:schemeClr val="dk1"/>
                        </a:solidFill>
                        <a:highlight>
                          <a:srgbClr val="0000FF"/>
                        </a:highlight>
                      </a:endParaRPr>
                    </a:p>
                  </a:txBody>
                  <a:tcPr marT="91425" marB="91425" marR="91425" marL="91425"/>
                </a:tc>
                <a:tc>
                  <a:txBody>
                    <a:bodyPr/>
                    <a:lstStyle/>
                    <a:p>
                      <a:pPr indent="0" lvl="0" marL="0" rtl="0" algn="l">
                        <a:spcBef>
                          <a:spcPts val="0"/>
                        </a:spcBef>
                        <a:spcAft>
                          <a:spcPts val="0"/>
                        </a:spcAft>
                        <a:buNone/>
                      </a:pPr>
                      <a:r>
                        <a:rPr lang="en">
                          <a:solidFill>
                            <a:schemeClr val="dk1"/>
                          </a:solidFill>
                          <a:highlight>
                            <a:srgbClr val="0000FF"/>
                          </a:highlight>
                        </a:rPr>
                        <a:t>Speed control</a:t>
                      </a:r>
                      <a:endParaRPr>
                        <a:solidFill>
                          <a:schemeClr val="dk1"/>
                        </a:solidFill>
                        <a:highlight>
                          <a:srgbClr val="0000FF"/>
                        </a:highlight>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highlight>
                            <a:srgbClr val="0000FF"/>
                          </a:highlight>
                        </a:rPr>
                        <a:t>LED</a:t>
                      </a:r>
                      <a:endParaRPr>
                        <a:solidFill>
                          <a:schemeClr val="dk1"/>
                        </a:solidFill>
                        <a:highlight>
                          <a:srgbClr val="0000FF"/>
                        </a:highlight>
                      </a:endParaRPr>
                    </a:p>
                  </a:txBody>
                  <a:tcPr marT="91425" marB="91425" marR="91425" marL="91425"/>
                </a:tc>
                <a:tc>
                  <a:txBody>
                    <a:bodyPr/>
                    <a:lstStyle/>
                    <a:p>
                      <a:pPr indent="0" lvl="0" marL="0" rtl="0" algn="l">
                        <a:spcBef>
                          <a:spcPts val="0"/>
                        </a:spcBef>
                        <a:spcAft>
                          <a:spcPts val="0"/>
                        </a:spcAft>
                        <a:buNone/>
                      </a:pPr>
                      <a:r>
                        <a:rPr lang="en">
                          <a:solidFill>
                            <a:schemeClr val="dk1"/>
                          </a:solidFill>
                          <a:highlight>
                            <a:srgbClr val="0000FF"/>
                          </a:highlight>
                        </a:rPr>
                        <a:t>Display</a:t>
                      </a:r>
                      <a:endParaRPr>
                        <a:solidFill>
                          <a:schemeClr val="dk1"/>
                        </a:solidFill>
                        <a:highlight>
                          <a:srgbClr val="0000FF"/>
                        </a:highlight>
                      </a:endParaRPr>
                    </a:p>
                  </a:txBody>
                  <a:tcPr marT="91425" marB="91425" marR="91425" marL="91425"/>
                </a:tc>
                <a:tc>
                  <a:txBody>
                    <a:bodyPr/>
                    <a:lstStyle/>
                    <a:p>
                      <a:pPr indent="0" lvl="0" marL="0" rtl="0" algn="l">
                        <a:spcBef>
                          <a:spcPts val="0"/>
                        </a:spcBef>
                        <a:spcAft>
                          <a:spcPts val="0"/>
                        </a:spcAft>
                        <a:buNone/>
                      </a:pPr>
                      <a:r>
                        <a:rPr lang="en">
                          <a:solidFill>
                            <a:schemeClr val="dk1"/>
                          </a:solidFill>
                          <a:highlight>
                            <a:srgbClr val="0000FF"/>
                          </a:highlight>
                        </a:rPr>
                        <a:t>Mode change</a:t>
                      </a:r>
                      <a:endParaRPr>
                        <a:solidFill>
                          <a:schemeClr val="dk1"/>
                        </a:solidFill>
                        <a:highlight>
                          <a:srgbClr val="0000FF"/>
                        </a:highlight>
                      </a:endParaRPr>
                    </a:p>
                  </a:txBody>
                  <a:tcPr marT="91425" marB="91425" marR="91425" marL="91425"/>
                </a:tc>
                <a:tc>
                  <a:txBody>
                    <a:bodyPr/>
                    <a:lstStyle/>
                    <a:p>
                      <a:pPr indent="0" lvl="0" marL="0" rtl="0" algn="l">
                        <a:spcBef>
                          <a:spcPts val="0"/>
                        </a:spcBef>
                        <a:spcAft>
                          <a:spcPts val="0"/>
                        </a:spcAft>
                        <a:buNone/>
                      </a:pPr>
                      <a:r>
                        <a:rPr lang="en">
                          <a:solidFill>
                            <a:schemeClr val="dk1"/>
                          </a:solidFill>
                          <a:highlight>
                            <a:srgbClr val="0000FF"/>
                          </a:highlight>
                        </a:rPr>
                        <a:t>Mode change</a:t>
                      </a:r>
                      <a:endParaRPr>
                        <a:solidFill>
                          <a:schemeClr val="dk1"/>
                        </a:solidFill>
                        <a:highlight>
                          <a:srgbClr val="0000FF"/>
                        </a:highlight>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 Diagram</a:t>
            </a:r>
            <a:endParaRPr/>
          </a:p>
        </p:txBody>
      </p:sp>
      <p:pic>
        <p:nvPicPr>
          <p:cNvPr id="99" name="Google Shape;99;p18"/>
          <p:cNvPicPr preferRelativeResize="0"/>
          <p:nvPr/>
        </p:nvPicPr>
        <p:blipFill>
          <a:blip r:embed="rId3">
            <a:alphaModFix/>
          </a:blip>
          <a:stretch>
            <a:fillRect/>
          </a:stretch>
        </p:blipFill>
        <p:spPr>
          <a:xfrm>
            <a:off x="7903525" y="0"/>
            <a:ext cx="1240377" cy="1329726"/>
          </a:xfrm>
          <a:prstGeom prst="rect">
            <a:avLst/>
          </a:prstGeom>
          <a:noFill/>
          <a:ln>
            <a:noFill/>
          </a:ln>
        </p:spPr>
      </p:pic>
      <p:pic>
        <p:nvPicPr>
          <p:cNvPr id="100" name="Google Shape;100;p18"/>
          <p:cNvPicPr preferRelativeResize="0"/>
          <p:nvPr/>
        </p:nvPicPr>
        <p:blipFill>
          <a:blip r:embed="rId4">
            <a:alphaModFix/>
          </a:blip>
          <a:stretch>
            <a:fillRect/>
          </a:stretch>
        </p:blipFill>
        <p:spPr>
          <a:xfrm>
            <a:off x="832600" y="1017725"/>
            <a:ext cx="6664784" cy="3820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and selection of hardware</a:t>
            </a:r>
            <a:endParaRPr/>
          </a:p>
        </p:txBody>
      </p:sp>
      <p:sp>
        <p:nvSpPr>
          <p:cNvPr id="106" name="Google Shape;106;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highlight>
                  <a:schemeClr val="lt1"/>
                </a:highlight>
              </a:rPr>
              <a:t>Motor </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MCU</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Battery </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Bluetooth Module </a:t>
            </a:r>
            <a:endParaRPr>
              <a:solidFill>
                <a:schemeClr val="dk1"/>
              </a:solidFill>
              <a:highlight>
                <a:schemeClr val="lt1"/>
              </a:highlight>
            </a:endParaRPr>
          </a:p>
        </p:txBody>
      </p:sp>
      <p:pic>
        <p:nvPicPr>
          <p:cNvPr id="107" name="Google Shape;107;p19"/>
          <p:cNvPicPr preferRelativeResize="0"/>
          <p:nvPr/>
        </p:nvPicPr>
        <p:blipFill>
          <a:blip r:embed="rId3">
            <a:alphaModFix/>
          </a:blip>
          <a:stretch>
            <a:fillRect/>
          </a:stretch>
        </p:blipFill>
        <p:spPr>
          <a:xfrm>
            <a:off x="7903525" y="0"/>
            <a:ext cx="1240377" cy="13297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Motor</a:t>
            </a:r>
            <a:endParaRPr/>
          </a:p>
        </p:txBody>
      </p:sp>
      <p:pic>
        <p:nvPicPr>
          <p:cNvPr id="113" name="Google Shape;113;p20"/>
          <p:cNvPicPr preferRelativeResize="0"/>
          <p:nvPr/>
        </p:nvPicPr>
        <p:blipFill rotWithShape="1">
          <a:blip r:embed="rId3">
            <a:alphaModFix/>
          </a:blip>
          <a:srcRect b="28423" l="22035" r="8384" t="29716"/>
          <a:stretch/>
        </p:blipFill>
        <p:spPr>
          <a:xfrm>
            <a:off x="4121878" y="293125"/>
            <a:ext cx="1247847" cy="990950"/>
          </a:xfrm>
          <a:prstGeom prst="rect">
            <a:avLst/>
          </a:prstGeom>
          <a:noFill/>
          <a:ln>
            <a:noFill/>
          </a:ln>
        </p:spPr>
      </p:pic>
      <p:sp>
        <p:nvSpPr>
          <p:cNvPr id="114" name="Google Shape;114;p20"/>
          <p:cNvSpPr txBox="1"/>
          <p:nvPr/>
        </p:nvSpPr>
        <p:spPr>
          <a:xfrm>
            <a:off x="2560925" y="1074275"/>
            <a:ext cx="1713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1"/>
                </a:solidFill>
              </a:rPr>
              <a:t>Bafang G310 </a:t>
            </a:r>
            <a:endParaRPr>
              <a:solidFill>
                <a:schemeClr val="dk1"/>
              </a:solidFill>
            </a:endParaRPr>
          </a:p>
        </p:txBody>
      </p:sp>
      <p:sp>
        <p:nvSpPr>
          <p:cNvPr id="115" name="Google Shape;115;p20"/>
          <p:cNvSpPr txBox="1"/>
          <p:nvPr/>
        </p:nvSpPr>
        <p:spPr>
          <a:xfrm>
            <a:off x="311700" y="3733900"/>
            <a:ext cx="348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sp>
        <p:nvSpPr>
          <p:cNvPr id="116" name="Google Shape;116;p20"/>
          <p:cNvSpPr txBox="1"/>
          <p:nvPr/>
        </p:nvSpPr>
        <p:spPr>
          <a:xfrm>
            <a:off x="5504763" y="1130825"/>
            <a:ext cx="1914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1"/>
                </a:solidFill>
              </a:rPr>
              <a:t>RH212</a:t>
            </a:r>
            <a:endParaRPr>
              <a:solidFill>
                <a:schemeClr val="dk1"/>
              </a:solidFill>
            </a:endParaRPr>
          </a:p>
        </p:txBody>
      </p:sp>
      <p:sp>
        <p:nvSpPr>
          <p:cNvPr id="117" name="Google Shape;117;p20"/>
          <p:cNvSpPr txBox="1"/>
          <p:nvPr/>
        </p:nvSpPr>
        <p:spPr>
          <a:xfrm>
            <a:off x="4408425" y="3733900"/>
            <a:ext cx="410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pic>
        <p:nvPicPr>
          <p:cNvPr id="118" name="Google Shape;118;p20"/>
          <p:cNvPicPr preferRelativeResize="0"/>
          <p:nvPr/>
        </p:nvPicPr>
        <p:blipFill rotWithShape="1">
          <a:blip r:embed="rId4">
            <a:alphaModFix/>
          </a:blip>
          <a:srcRect b="24230" l="18659" r="10393" t="25799"/>
          <a:stretch/>
        </p:blipFill>
        <p:spPr>
          <a:xfrm>
            <a:off x="6361724" y="178660"/>
            <a:ext cx="1188967" cy="1105424"/>
          </a:xfrm>
          <a:prstGeom prst="rect">
            <a:avLst/>
          </a:prstGeom>
          <a:noFill/>
          <a:ln>
            <a:noFill/>
          </a:ln>
        </p:spPr>
      </p:pic>
      <p:graphicFrame>
        <p:nvGraphicFramePr>
          <p:cNvPr id="119" name="Google Shape;119;p20"/>
          <p:cNvGraphicFramePr/>
          <p:nvPr/>
        </p:nvGraphicFramePr>
        <p:xfrm>
          <a:off x="311700" y="1592525"/>
          <a:ext cx="3000000" cy="3000000"/>
        </p:xfrm>
        <a:graphic>
          <a:graphicData uri="http://schemas.openxmlformats.org/drawingml/2006/table">
            <a:tbl>
              <a:tblPr>
                <a:noFill/>
                <a:tableStyleId>{7DA8642E-D953-4DDA-ACF7-EE2D272406FA}</a:tableStyleId>
              </a:tblPr>
              <a:tblGrid>
                <a:gridCol w="2030850"/>
                <a:gridCol w="2795150"/>
                <a:gridCol w="2413000"/>
              </a:tblGrid>
              <a:tr h="381000">
                <a:tc>
                  <a:txBody>
                    <a:bodyPr/>
                    <a:lstStyle/>
                    <a:p>
                      <a:pPr indent="0" lvl="0" marL="0" rtl="0" algn="l">
                        <a:spcBef>
                          <a:spcPts val="0"/>
                        </a:spcBef>
                        <a:spcAft>
                          <a:spcPts val="0"/>
                        </a:spcAft>
                        <a:buNone/>
                      </a:pPr>
                      <a:r>
                        <a:rPr lang="en">
                          <a:solidFill>
                            <a:schemeClr val="dk1"/>
                          </a:solidFill>
                        </a:rPr>
                        <a:t>Weight (kg)</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2.55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6.58</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Power Range (Watts)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250 - 500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600 -1200</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Motor KV (RPM/V)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8.5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8.2 </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Price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247$</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260$</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Disk Brake Compatible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Yes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Yes</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Ideal Winding Size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24”, 26”, and 700c</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24”</a:t>
                      </a:r>
                      <a:endParaRPr>
                        <a:solidFill>
                          <a:schemeClr val="dk1"/>
                        </a:solidFill>
                      </a:endParaRPr>
                    </a:p>
                  </a:txBody>
                  <a:tcPr marT="91425" marB="91425" marR="91425" marL="91425"/>
                </a:tc>
              </a:tr>
            </a:tbl>
          </a:graphicData>
        </a:graphic>
      </p:graphicFrame>
      <p:pic>
        <p:nvPicPr>
          <p:cNvPr id="120" name="Google Shape;120;p20"/>
          <p:cNvPicPr preferRelativeResize="0"/>
          <p:nvPr/>
        </p:nvPicPr>
        <p:blipFill>
          <a:blip r:embed="rId5">
            <a:alphaModFix/>
          </a:blip>
          <a:stretch>
            <a:fillRect/>
          </a:stretch>
        </p:blipFill>
        <p:spPr>
          <a:xfrm>
            <a:off x="7903525" y="0"/>
            <a:ext cx="1240377" cy="13297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MCU Selection</a:t>
            </a:r>
            <a:endParaRPr/>
          </a:p>
        </p:txBody>
      </p:sp>
      <p:sp>
        <p:nvSpPr>
          <p:cNvPr id="126" name="Google Shape;126;p21"/>
          <p:cNvSpPr txBox="1"/>
          <p:nvPr/>
        </p:nvSpPr>
        <p:spPr>
          <a:xfrm>
            <a:off x="2773875" y="1218750"/>
            <a:ext cx="1662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1"/>
                </a:solidFill>
              </a:rPr>
              <a:t>PIC 32</a:t>
            </a:r>
            <a:endParaRPr>
              <a:solidFill>
                <a:schemeClr val="dk1"/>
              </a:solidFill>
            </a:endParaRPr>
          </a:p>
        </p:txBody>
      </p:sp>
      <p:pic>
        <p:nvPicPr>
          <p:cNvPr id="127" name="Google Shape;127;p21"/>
          <p:cNvPicPr preferRelativeResize="0"/>
          <p:nvPr/>
        </p:nvPicPr>
        <p:blipFill>
          <a:blip r:embed="rId3">
            <a:alphaModFix/>
          </a:blip>
          <a:stretch>
            <a:fillRect/>
          </a:stretch>
        </p:blipFill>
        <p:spPr>
          <a:xfrm>
            <a:off x="3717297" y="1022745"/>
            <a:ext cx="673550" cy="853699"/>
          </a:xfrm>
          <a:prstGeom prst="rect">
            <a:avLst/>
          </a:prstGeom>
          <a:noFill/>
          <a:ln>
            <a:noFill/>
          </a:ln>
        </p:spPr>
      </p:pic>
      <p:sp>
        <p:nvSpPr>
          <p:cNvPr id="128" name="Google Shape;128;p21"/>
          <p:cNvSpPr txBox="1"/>
          <p:nvPr/>
        </p:nvSpPr>
        <p:spPr>
          <a:xfrm>
            <a:off x="4657950" y="950900"/>
            <a:ext cx="1662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1"/>
                </a:solidFill>
              </a:rPr>
              <a:t>STM 32</a:t>
            </a:r>
            <a:endParaRPr>
              <a:solidFill>
                <a:schemeClr val="dk1"/>
              </a:solidFill>
            </a:endParaRPr>
          </a:p>
        </p:txBody>
      </p:sp>
      <p:sp>
        <p:nvSpPr>
          <p:cNvPr id="129" name="Google Shape;129;p21"/>
          <p:cNvSpPr txBox="1"/>
          <p:nvPr/>
        </p:nvSpPr>
        <p:spPr>
          <a:xfrm>
            <a:off x="6587650" y="980125"/>
            <a:ext cx="1662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1"/>
                </a:solidFill>
              </a:rPr>
              <a:t>MSP 430</a:t>
            </a:r>
            <a:endParaRPr>
              <a:solidFill>
                <a:schemeClr val="dk1"/>
              </a:solidFill>
            </a:endParaRPr>
          </a:p>
        </p:txBody>
      </p:sp>
      <p:pic>
        <p:nvPicPr>
          <p:cNvPr id="130" name="Google Shape;130;p21"/>
          <p:cNvPicPr preferRelativeResize="0"/>
          <p:nvPr/>
        </p:nvPicPr>
        <p:blipFill>
          <a:blip r:embed="rId4">
            <a:alphaModFix/>
          </a:blip>
          <a:stretch>
            <a:fillRect/>
          </a:stretch>
        </p:blipFill>
        <p:spPr>
          <a:xfrm>
            <a:off x="7219749" y="1096792"/>
            <a:ext cx="1254413" cy="705600"/>
          </a:xfrm>
          <a:prstGeom prst="rect">
            <a:avLst/>
          </a:prstGeom>
          <a:noFill/>
          <a:ln>
            <a:noFill/>
          </a:ln>
        </p:spPr>
      </p:pic>
      <p:pic>
        <p:nvPicPr>
          <p:cNvPr id="131" name="Google Shape;131;p21"/>
          <p:cNvPicPr preferRelativeResize="0"/>
          <p:nvPr/>
        </p:nvPicPr>
        <p:blipFill>
          <a:blip r:embed="rId5">
            <a:alphaModFix/>
          </a:blip>
          <a:stretch>
            <a:fillRect/>
          </a:stretch>
        </p:blipFill>
        <p:spPr>
          <a:xfrm>
            <a:off x="5624900" y="1199775"/>
            <a:ext cx="608301" cy="608301"/>
          </a:xfrm>
          <a:prstGeom prst="rect">
            <a:avLst/>
          </a:prstGeom>
          <a:noFill/>
          <a:ln>
            <a:noFill/>
          </a:ln>
        </p:spPr>
      </p:pic>
      <p:pic>
        <p:nvPicPr>
          <p:cNvPr id="132" name="Google Shape;132;p21"/>
          <p:cNvPicPr preferRelativeResize="0"/>
          <p:nvPr/>
        </p:nvPicPr>
        <p:blipFill>
          <a:blip r:embed="rId6">
            <a:alphaModFix/>
          </a:blip>
          <a:stretch>
            <a:fillRect/>
          </a:stretch>
        </p:blipFill>
        <p:spPr>
          <a:xfrm>
            <a:off x="8395800" y="0"/>
            <a:ext cx="739944" cy="909051"/>
          </a:xfrm>
          <a:prstGeom prst="rect">
            <a:avLst/>
          </a:prstGeom>
          <a:noFill/>
          <a:ln>
            <a:noFill/>
          </a:ln>
        </p:spPr>
      </p:pic>
      <p:graphicFrame>
        <p:nvGraphicFramePr>
          <p:cNvPr id="133" name="Google Shape;133;p21"/>
          <p:cNvGraphicFramePr/>
          <p:nvPr/>
        </p:nvGraphicFramePr>
        <p:xfrm>
          <a:off x="833775" y="1990125"/>
          <a:ext cx="3000000" cy="3000000"/>
        </p:xfrm>
        <a:graphic>
          <a:graphicData uri="http://schemas.openxmlformats.org/drawingml/2006/table">
            <a:tbl>
              <a:tblPr>
                <a:noFill/>
                <a:tableStyleId>{7DA8642E-D953-4DDA-ACF7-EE2D272406FA}</a:tableStyleId>
              </a:tblPr>
              <a:tblGrid>
                <a:gridCol w="1828925"/>
                <a:gridCol w="1828925"/>
                <a:gridCol w="1828925"/>
                <a:gridCol w="1828925"/>
              </a:tblGrid>
              <a:tr h="278250">
                <a:tc>
                  <a:txBody>
                    <a:bodyPr/>
                    <a:lstStyle/>
                    <a:p>
                      <a:pPr indent="0" lvl="0" marL="0" rtl="0" algn="l">
                        <a:spcBef>
                          <a:spcPts val="0"/>
                        </a:spcBef>
                        <a:spcAft>
                          <a:spcPts val="0"/>
                        </a:spcAft>
                        <a:buNone/>
                      </a:pPr>
                      <a:r>
                        <a:rPr lang="en" sz="1200">
                          <a:solidFill>
                            <a:schemeClr val="dk1"/>
                          </a:solidFill>
                        </a:rPr>
                        <a:t>MCU</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PIC32CM1216</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STM32F405</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MSP430FR2355</a:t>
                      </a:r>
                      <a:endParaRPr sz="1200"/>
                    </a:p>
                  </a:txBody>
                  <a:tcPr marT="91425" marB="91425" marR="91425" marL="91425"/>
                </a:tc>
              </a:tr>
              <a:tr h="278250">
                <a:tc>
                  <a:txBody>
                    <a:bodyPr/>
                    <a:lstStyle/>
                    <a:p>
                      <a:pPr indent="0" lvl="0" marL="0" rtl="0" algn="l">
                        <a:spcBef>
                          <a:spcPts val="0"/>
                        </a:spcBef>
                        <a:spcAft>
                          <a:spcPts val="0"/>
                        </a:spcAft>
                        <a:buNone/>
                      </a:pPr>
                      <a:r>
                        <a:rPr lang="en" sz="1200">
                          <a:solidFill>
                            <a:schemeClr val="dk1"/>
                          </a:solidFill>
                        </a:rPr>
                        <a:t>Architecture</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ARM Cortex M0+</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ARM Cortex M4</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MSP430 core</a:t>
                      </a:r>
                      <a:endParaRPr sz="1200"/>
                    </a:p>
                  </a:txBody>
                  <a:tcPr marT="91425" marB="91425" marR="91425" marL="91425"/>
                </a:tc>
              </a:tr>
              <a:tr h="278250">
                <a:tc>
                  <a:txBody>
                    <a:bodyPr/>
                    <a:lstStyle/>
                    <a:p>
                      <a:pPr indent="0" lvl="0" marL="0" rtl="0" algn="l">
                        <a:spcBef>
                          <a:spcPts val="0"/>
                        </a:spcBef>
                        <a:spcAft>
                          <a:spcPts val="0"/>
                        </a:spcAft>
                        <a:buNone/>
                      </a:pPr>
                      <a:r>
                        <a:rPr lang="en" sz="1200">
                          <a:solidFill>
                            <a:schemeClr val="dk1"/>
                          </a:solidFill>
                        </a:rPr>
                        <a:t>Max Word</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32-Bit Single-Core</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32-Bit Single-Core</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16-Bit</a:t>
                      </a:r>
                      <a:endParaRPr sz="1200"/>
                    </a:p>
                  </a:txBody>
                  <a:tcPr marT="91425" marB="91425" marR="91425" marL="91425"/>
                </a:tc>
              </a:tr>
              <a:tr h="278250">
                <a:tc>
                  <a:txBody>
                    <a:bodyPr/>
                    <a:lstStyle/>
                    <a:p>
                      <a:pPr indent="0" lvl="0" marL="0" rtl="0" algn="l">
                        <a:spcBef>
                          <a:spcPts val="0"/>
                        </a:spcBef>
                        <a:spcAft>
                          <a:spcPts val="0"/>
                        </a:spcAft>
                        <a:buNone/>
                      </a:pPr>
                      <a:r>
                        <a:rPr lang="en" sz="1200">
                          <a:solidFill>
                            <a:schemeClr val="dk1"/>
                          </a:solidFill>
                        </a:rPr>
                        <a:t>I/O Pins</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38 I/O</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51 I/O</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44 I/O</a:t>
                      </a:r>
                      <a:endParaRPr sz="1200"/>
                    </a:p>
                  </a:txBody>
                  <a:tcPr marT="91425" marB="91425" marR="91425" marL="91425"/>
                </a:tc>
              </a:tr>
              <a:tr h="278250">
                <a:tc>
                  <a:txBody>
                    <a:bodyPr/>
                    <a:lstStyle/>
                    <a:p>
                      <a:pPr indent="0" lvl="0" marL="0" rtl="0" algn="l">
                        <a:spcBef>
                          <a:spcPts val="0"/>
                        </a:spcBef>
                        <a:spcAft>
                          <a:spcPts val="0"/>
                        </a:spcAft>
                        <a:buNone/>
                      </a:pPr>
                      <a:r>
                        <a:rPr lang="en" sz="1200">
                          <a:solidFill>
                            <a:schemeClr val="dk1"/>
                          </a:solidFill>
                        </a:rPr>
                        <a:t>Memory</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128KB Memory</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1MB Memory</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32KB</a:t>
                      </a:r>
                      <a:endParaRPr sz="1200"/>
                    </a:p>
                  </a:txBody>
                  <a:tcPr marT="91425" marB="91425" marR="91425" marL="91425"/>
                </a:tc>
              </a:tr>
              <a:tr h="278250">
                <a:tc>
                  <a:txBody>
                    <a:bodyPr/>
                    <a:lstStyle/>
                    <a:p>
                      <a:pPr indent="0" lvl="0" marL="0" rtl="0" algn="l">
                        <a:spcBef>
                          <a:spcPts val="0"/>
                        </a:spcBef>
                        <a:spcAft>
                          <a:spcPts val="0"/>
                        </a:spcAft>
                        <a:buNone/>
                      </a:pPr>
                      <a:r>
                        <a:rPr lang="en" sz="1200">
                          <a:solidFill>
                            <a:schemeClr val="dk1"/>
                          </a:solidFill>
                        </a:rPr>
                        <a:t>Operating Voltage</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5</a:t>
                      </a:r>
                      <a:r>
                        <a:rPr lang="en" sz="1200">
                          <a:solidFill>
                            <a:schemeClr val="dk1"/>
                          </a:solidFill>
                        </a:rPr>
                        <a:t>V</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3.6V</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3.6V</a:t>
                      </a:r>
                      <a:endParaRPr sz="1200"/>
                    </a:p>
                  </a:txBody>
                  <a:tcPr marT="91425" marB="91425" marR="91425" marL="91425"/>
                </a:tc>
              </a:tr>
              <a:tr h="278250">
                <a:tc>
                  <a:txBody>
                    <a:bodyPr/>
                    <a:lstStyle/>
                    <a:p>
                      <a:pPr indent="0" lvl="0" marL="0" rtl="0" algn="l">
                        <a:spcBef>
                          <a:spcPts val="0"/>
                        </a:spcBef>
                        <a:spcAft>
                          <a:spcPts val="0"/>
                        </a:spcAft>
                        <a:buNone/>
                      </a:pPr>
                      <a:r>
                        <a:rPr lang="en" sz="1200">
                          <a:solidFill>
                            <a:schemeClr val="dk1"/>
                          </a:solidFill>
                        </a:rPr>
                        <a:t>Max Speed</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48MHz</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168MHz</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24MHz</a:t>
                      </a:r>
                      <a:endParaRPr sz="1200"/>
                    </a:p>
                  </a:txBody>
                  <a:tcPr marT="91425" marB="91425" marR="91425" marL="91425"/>
                </a:tc>
              </a:tr>
              <a:tr h="278250">
                <a:tc>
                  <a:txBody>
                    <a:bodyPr/>
                    <a:lstStyle/>
                    <a:p>
                      <a:pPr indent="0" lvl="0" marL="0" rtl="0" algn="l">
                        <a:spcBef>
                          <a:spcPts val="0"/>
                        </a:spcBef>
                        <a:spcAft>
                          <a:spcPts val="0"/>
                        </a:spcAft>
                        <a:buNone/>
                      </a:pPr>
                      <a:r>
                        <a:rPr lang="en" sz="1200">
                          <a:solidFill>
                            <a:schemeClr val="dk1"/>
                          </a:solidFill>
                        </a:rPr>
                        <a:t>Program IDE</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MPLAB</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STM32 Cube</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Code Composer Studio</a:t>
                      </a:r>
                      <a:endParaRPr sz="1200"/>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